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76" r:id="rId2"/>
    <p:sldId id="406" r:id="rId3"/>
    <p:sldId id="405" r:id="rId4"/>
    <p:sldId id="412" r:id="rId5"/>
    <p:sldId id="425" r:id="rId6"/>
    <p:sldId id="401" r:id="rId7"/>
    <p:sldId id="426" r:id="rId8"/>
    <p:sldId id="411" r:id="rId9"/>
    <p:sldId id="413" r:id="rId10"/>
    <p:sldId id="417" r:id="rId11"/>
    <p:sldId id="418" r:id="rId12"/>
    <p:sldId id="419" r:id="rId13"/>
    <p:sldId id="420" r:id="rId14"/>
    <p:sldId id="421" r:id="rId15"/>
    <p:sldId id="423" r:id="rId16"/>
    <p:sldId id="422" r:id="rId17"/>
    <p:sldId id="410" r:id="rId18"/>
    <p:sldId id="424" r:id="rId19"/>
    <p:sldId id="386" r:id="rId20"/>
  </p:sldIdLst>
  <p:sldSz cx="9144000" cy="5143500" type="screen16x9"/>
  <p:notesSz cx="6858000" cy="9144000"/>
  <p:defaultText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2565" algn="l" defTabSz="913765" rtl="0" eaLnBrk="1" latinLnBrk="0" hangingPunct="1">
      <a:defRPr sz="1800" kern="1200">
        <a:solidFill>
          <a:schemeClr val="tx1"/>
        </a:solidFill>
        <a:latin typeface="+mn-lt"/>
        <a:ea typeface="+mn-ea"/>
        <a:cs typeface="+mn-cs"/>
      </a:defRPr>
    </a:lvl7pPr>
    <a:lvl8pPr marL="3199765" algn="l" defTabSz="913765" rtl="0" eaLnBrk="1" latinLnBrk="0" hangingPunct="1">
      <a:defRPr sz="1800" kern="1200">
        <a:solidFill>
          <a:schemeClr val="tx1"/>
        </a:solidFill>
        <a:latin typeface="+mn-lt"/>
        <a:ea typeface="+mn-ea"/>
        <a:cs typeface="+mn-cs"/>
      </a:defRPr>
    </a:lvl8pPr>
    <a:lvl9pPr marL="3656965" algn="l" defTabSz="913765"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935" userDrawn="1">
          <p15:clr>
            <a:srgbClr val="A4A3A4"/>
          </p15:clr>
        </p15:guide>
        <p15:guide id="2" pos="392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5000"/>
    <a:srgbClr val="F06D37"/>
    <a:srgbClr val="FF7300"/>
    <a:srgbClr val="EBAC07"/>
    <a:srgbClr val="0087CD"/>
    <a:srgbClr val="C68F06"/>
    <a:srgbClr val="DB2C03"/>
    <a:srgbClr val="008487"/>
    <a:srgbClr val="163C46"/>
    <a:srgbClr val="008F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87" autoAdjust="0"/>
    <p:restoredTop sz="79039"/>
  </p:normalViewPr>
  <p:slideViewPr>
    <p:cSldViewPr>
      <p:cViewPr varScale="1">
        <p:scale>
          <a:sx n="130" d="100"/>
          <a:sy n="130" d="100"/>
        </p:scale>
        <p:origin x="1280" y="176"/>
      </p:cViewPr>
      <p:guideLst>
        <p:guide orient="horz" pos="2935"/>
        <p:guide pos="3923"/>
      </p:guideLst>
    </p:cSldViewPr>
  </p:slideViewPr>
  <p:notesTextViewPr>
    <p:cViewPr>
      <p:scale>
        <a:sx n="1" d="1"/>
        <a:sy n="1" d="1"/>
      </p:scale>
      <p:origin x="0" y="0"/>
    </p:cViewPr>
  </p:notesTextViewPr>
  <p:sorterViewPr>
    <p:cViewPr>
      <p:scale>
        <a:sx n="75" d="100"/>
        <a:sy n="7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6C62772-30B0-1E44-B3D1-1FD61F8C88D1}" type="doc">
      <dgm:prSet loTypeId="urn:microsoft.com/office/officeart/2005/8/layout/pyramid2" loCatId="" qsTypeId="urn:microsoft.com/office/officeart/2005/8/quickstyle/simple1" qsCatId="simple" csTypeId="urn:microsoft.com/office/officeart/2005/8/colors/accent1_2" csCatId="accent1" phldr="1"/>
      <dgm:spPr/>
      <dgm:t>
        <a:bodyPr/>
        <a:lstStyle/>
        <a:p>
          <a:endParaRPr lang="zh-CN" altLang="en-US"/>
        </a:p>
      </dgm:t>
    </dgm:pt>
    <dgm:pt modelId="{3004E990-E553-7A40-9DA9-A35BE0396ECF}">
      <dgm:prSet phldrT="[文本]" custT="1"/>
      <dgm:spPr/>
      <dgm:t>
        <a:bodyPr/>
        <a:lstStyle/>
        <a:p>
          <a:r>
            <a:rPr lang="zh-CN" altLang="en-US" sz="1600">
              <a:latin typeface="Microsoft YaHei" panose="020B0503020204020204" pitchFamily="34" charset="-122"/>
              <a:ea typeface="Microsoft YaHei" panose="020B0503020204020204" pitchFamily="34" charset="-122"/>
            </a:rPr>
            <a:t>管理</a:t>
          </a:r>
        </a:p>
      </dgm:t>
    </dgm:pt>
    <dgm:pt modelId="{C3C0535F-93E9-7946-B0F1-B4A82E76318F}" type="parTrans" cxnId="{54A423E6-C61C-0348-A33C-1EF78F8B3DB3}">
      <dgm:prSet/>
      <dgm:spPr/>
      <dgm:t>
        <a:bodyPr/>
        <a:lstStyle/>
        <a:p>
          <a:endParaRPr lang="zh-CN" altLang="en-US" sz="1600">
            <a:latin typeface="Microsoft YaHei" panose="020B0503020204020204" pitchFamily="34" charset="-122"/>
            <a:ea typeface="Microsoft YaHei" panose="020B0503020204020204" pitchFamily="34" charset="-122"/>
          </a:endParaRPr>
        </a:p>
      </dgm:t>
    </dgm:pt>
    <dgm:pt modelId="{03C52DB9-EF0B-4F4E-B38E-6A3D6756064D}" type="sibTrans" cxnId="{54A423E6-C61C-0348-A33C-1EF78F8B3DB3}">
      <dgm:prSet/>
      <dgm:spPr/>
      <dgm:t>
        <a:bodyPr/>
        <a:lstStyle/>
        <a:p>
          <a:endParaRPr lang="zh-CN" altLang="en-US" sz="1600">
            <a:latin typeface="Microsoft YaHei" panose="020B0503020204020204" pitchFamily="34" charset="-122"/>
            <a:ea typeface="Microsoft YaHei" panose="020B0503020204020204" pitchFamily="34" charset="-122"/>
          </a:endParaRPr>
        </a:p>
      </dgm:t>
    </dgm:pt>
    <dgm:pt modelId="{6C352FFB-47A0-2D46-AC70-9DFDA500CFC8}">
      <dgm:prSet phldrT="[文本]" custT="1"/>
      <dgm:spPr/>
      <dgm:t>
        <a:bodyPr/>
        <a:lstStyle/>
        <a:p>
          <a:r>
            <a:rPr lang="zh-CN" altLang="en-US" sz="1600" dirty="0">
              <a:latin typeface="Microsoft YaHei" panose="020B0503020204020204" pitchFamily="34" charset="-122"/>
              <a:ea typeface="Microsoft YaHei" panose="020B0503020204020204" pitchFamily="34" charset="-122"/>
            </a:rPr>
            <a:t>制度</a:t>
          </a:r>
        </a:p>
      </dgm:t>
    </dgm:pt>
    <dgm:pt modelId="{9038FBD3-537F-C647-A2BC-C5C8DCBEF033}" type="parTrans" cxnId="{2AEA4060-D37E-D348-A789-AF8F9013D878}">
      <dgm:prSet/>
      <dgm:spPr/>
      <dgm:t>
        <a:bodyPr/>
        <a:lstStyle/>
        <a:p>
          <a:endParaRPr lang="zh-CN" altLang="en-US" sz="1600">
            <a:latin typeface="Microsoft YaHei" panose="020B0503020204020204" pitchFamily="34" charset="-122"/>
            <a:ea typeface="Microsoft YaHei" panose="020B0503020204020204" pitchFamily="34" charset="-122"/>
          </a:endParaRPr>
        </a:p>
      </dgm:t>
    </dgm:pt>
    <dgm:pt modelId="{6A75682B-44D7-8B43-8554-9C5E4FFBB592}" type="sibTrans" cxnId="{2AEA4060-D37E-D348-A789-AF8F9013D878}">
      <dgm:prSet/>
      <dgm:spPr/>
      <dgm:t>
        <a:bodyPr/>
        <a:lstStyle/>
        <a:p>
          <a:endParaRPr lang="zh-CN" altLang="en-US" sz="1600">
            <a:latin typeface="Microsoft YaHei" panose="020B0503020204020204" pitchFamily="34" charset="-122"/>
            <a:ea typeface="Microsoft YaHei" panose="020B0503020204020204" pitchFamily="34" charset="-122"/>
          </a:endParaRPr>
        </a:p>
      </dgm:t>
    </dgm:pt>
    <dgm:pt modelId="{D8AED5E1-C405-6746-B589-C3AFCDFC9582}">
      <dgm:prSet phldrT="[文本]" custT="1"/>
      <dgm:spPr/>
      <dgm:t>
        <a:bodyPr/>
        <a:lstStyle/>
        <a:p>
          <a:r>
            <a:rPr lang="zh-CN" altLang="en-US" sz="1600" dirty="0">
              <a:latin typeface="Microsoft YaHei" panose="020B0503020204020204" pitchFamily="34" charset="-122"/>
              <a:ea typeface="Microsoft YaHei" panose="020B0503020204020204" pitchFamily="34" charset="-122"/>
            </a:rPr>
            <a:t>流程</a:t>
          </a:r>
        </a:p>
      </dgm:t>
    </dgm:pt>
    <dgm:pt modelId="{171505D1-17BE-2141-BE27-DCFBFDD17105}" type="parTrans" cxnId="{45F23DBE-6CBD-CC4F-9D00-04866FE4875F}">
      <dgm:prSet/>
      <dgm:spPr/>
      <dgm:t>
        <a:bodyPr/>
        <a:lstStyle/>
        <a:p>
          <a:endParaRPr lang="zh-CN" altLang="en-US" sz="1600">
            <a:latin typeface="Microsoft YaHei" panose="020B0503020204020204" pitchFamily="34" charset="-122"/>
            <a:ea typeface="Microsoft YaHei" panose="020B0503020204020204" pitchFamily="34" charset="-122"/>
          </a:endParaRPr>
        </a:p>
      </dgm:t>
    </dgm:pt>
    <dgm:pt modelId="{5E5F2A85-6E6A-AF4B-8C25-B78A7D4A7082}" type="sibTrans" cxnId="{45F23DBE-6CBD-CC4F-9D00-04866FE4875F}">
      <dgm:prSet/>
      <dgm:spPr/>
      <dgm:t>
        <a:bodyPr/>
        <a:lstStyle/>
        <a:p>
          <a:endParaRPr lang="zh-CN" altLang="en-US" sz="1600">
            <a:latin typeface="Microsoft YaHei" panose="020B0503020204020204" pitchFamily="34" charset="-122"/>
            <a:ea typeface="Microsoft YaHei" panose="020B0503020204020204" pitchFamily="34" charset="-122"/>
          </a:endParaRPr>
        </a:p>
      </dgm:t>
    </dgm:pt>
    <dgm:pt modelId="{6C3BEEBA-74B0-464F-A9B9-C6DB8BB9876C}">
      <dgm:prSet custT="1"/>
      <dgm:spPr/>
      <dgm:t>
        <a:bodyPr/>
        <a:lstStyle/>
        <a:p>
          <a:r>
            <a:rPr lang="zh-CN" altLang="en-US" sz="1600" dirty="0">
              <a:latin typeface="Microsoft YaHei" panose="020B0503020204020204" pitchFamily="34" charset="-122"/>
              <a:ea typeface="Microsoft YaHei" panose="020B0503020204020204" pitchFamily="34" charset="-122"/>
            </a:rPr>
            <a:t>方法论、工具</a:t>
          </a:r>
        </a:p>
      </dgm:t>
    </dgm:pt>
    <dgm:pt modelId="{D51864B8-9DD8-5D41-AF44-0A478407BC07}" type="parTrans" cxnId="{C630A621-7C0F-B148-9DDB-0ECE3C438505}">
      <dgm:prSet/>
      <dgm:spPr/>
      <dgm:t>
        <a:bodyPr/>
        <a:lstStyle/>
        <a:p>
          <a:endParaRPr lang="zh-CN" altLang="en-US" sz="1600">
            <a:latin typeface="Microsoft YaHei" panose="020B0503020204020204" pitchFamily="34" charset="-122"/>
            <a:ea typeface="Microsoft YaHei" panose="020B0503020204020204" pitchFamily="34" charset="-122"/>
          </a:endParaRPr>
        </a:p>
      </dgm:t>
    </dgm:pt>
    <dgm:pt modelId="{BE6FE7EF-54A3-FA40-88A1-A5FFF3A7F19F}" type="sibTrans" cxnId="{C630A621-7C0F-B148-9DDB-0ECE3C438505}">
      <dgm:prSet/>
      <dgm:spPr/>
      <dgm:t>
        <a:bodyPr/>
        <a:lstStyle/>
        <a:p>
          <a:endParaRPr lang="zh-CN" altLang="en-US" sz="1600">
            <a:latin typeface="Microsoft YaHei" panose="020B0503020204020204" pitchFamily="34" charset="-122"/>
            <a:ea typeface="Microsoft YaHei" panose="020B0503020204020204" pitchFamily="34" charset="-122"/>
          </a:endParaRPr>
        </a:p>
      </dgm:t>
    </dgm:pt>
    <dgm:pt modelId="{9314DCFB-CB41-5546-8F64-5DC347E7AA25}" type="pres">
      <dgm:prSet presAssocID="{06C62772-30B0-1E44-B3D1-1FD61F8C88D1}" presName="compositeShape" presStyleCnt="0">
        <dgm:presLayoutVars>
          <dgm:dir/>
          <dgm:resizeHandles/>
        </dgm:presLayoutVars>
      </dgm:prSet>
      <dgm:spPr/>
    </dgm:pt>
    <dgm:pt modelId="{FE70E796-724A-B243-9A6C-89A87C580D01}" type="pres">
      <dgm:prSet presAssocID="{06C62772-30B0-1E44-B3D1-1FD61F8C88D1}" presName="pyramid" presStyleLbl="node1" presStyleIdx="0" presStyleCnt="1"/>
      <dgm:spPr/>
    </dgm:pt>
    <dgm:pt modelId="{51E162DA-58D2-9E49-8E77-D4031A87975D}" type="pres">
      <dgm:prSet presAssocID="{06C62772-30B0-1E44-B3D1-1FD61F8C88D1}" presName="theList" presStyleCnt="0"/>
      <dgm:spPr/>
    </dgm:pt>
    <dgm:pt modelId="{6CAD1E12-0866-C941-B4D3-B77CFAD38B5E}" type="pres">
      <dgm:prSet presAssocID="{3004E990-E553-7A40-9DA9-A35BE0396ECF}" presName="aNode" presStyleLbl="fgAcc1" presStyleIdx="0" presStyleCnt="4">
        <dgm:presLayoutVars>
          <dgm:bulletEnabled val="1"/>
        </dgm:presLayoutVars>
      </dgm:prSet>
      <dgm:spPr/>
    </dgm:pt>
    <dgm:pt modelId="{D9ED7B69-356F-5B4B-A15A-3CC9D3310870}" type="pres">
      <dgm:prSet presAssocID="{3004E990-E553-7A40-9DA9-A35BE0396ECF}" presName="aSpace" presStyleCnt="0"/>
      <dgm:spPr/>
    </dgm:pt>
    <dgm:pt modelId="{4F13A4B2-8BF8-E249-AB70-7C57B96AF628}" type="pres">
      <dgm:prSet presAssocID="{6C352FFB-47A0-2D46-AC70-9DFDA500CFC8}" presName="aNode" presStyleLbl="fgAcc1" presStyleIdx="1" presStyleCnt="4">
        <dgm:presLayoutVars>
          <dgm:bulletEnabled val="1"/>
        </dgm:presLayoutVars>
      </dgm:prSet>
      <dgm:spPr/>
    </dgm:pt>
    <dgm:pt modelId="{0537C2F8-399B-8447-A7A9-52432C8DB5F9}" type="pres">
      <dgm:prSet presAssocID="{6C352FFB-47A0-2D46-AC70-9DFDA500CFC8}" presName="aSpace" presStyleCnt="0"/>
      <dgm:spPr/>
    </dgm:pt>
    <dgm:pt modelId="{0DC3D783-060C-ED4A-8AFA-33CD6EFE03DC}" type="pres">
      <dgm:prSet presAssocID="{D8AED5E1-C405-6746-B589-C3AFCDFC9582}" presName="aNode" presStyleLbl="fgAcc1" presStyleIdx="2" presStyleCnt="4">
        <dgm:presLayoutVars>
          <dgm:bulletEnabled val="1"/>
        </dgm:presLayoutVars>
      </dgm:prSet>
      <dgm:spPr/>
    </dgm:pt>
    <dgm:pt modelId="{A206E182-8B36-6342-9D9A-008A54D6BED3}" type="pres">
      <dgm:prSet presAssocID="{D8AED5E1-C405-6746-B589-C3AFCDFC9582}" presName="aSpace" presStyleCnt="0"/>
      <dgm:spPr/>
    </dgm:pt>
    <dgm:pt modelId="{770293EE-2861-494B-ADDE-73053D92CCCD}" type="pres">
      <dgm:prSet presAssocID="{6C3BEEBA-74B0-464F-A9B9-C6DB8BB9876C}" presName="aNode" presStyleLbl="fgAcc1" presStyleIdx="3" presStyleCnt="4">
        <dgm:presLayoutVars>
          <dgm:bulletEnabled val="1"/>
        </dgm:presLayoutVars>
      </dgm:prSet>
      <dgm:spPr/>
    </dgm:pt>
    <dgm:pt modelId="{FB49D618-DC81-3040-9767-BC3D5DD36FC8}" type="pres">
      <dgm:prSet presAssocID="{6C3BEEBA-74B0-464F-A9B9-C6DB8BB9876C}" presName="aSpace" presStyleCnt="0"/>
      <dgm:spPr/>
    </dgm:pt>
  </dgm:ptLst>
  <dgm:cxnLst>
    <dgm:cxn modelId="{C630A621-7C0F-B148-9DDB-0ECE3C438505}" srcId="{06C62772-30B0-1E44-B3D1-1FD61F8C88D1}" destId="{6C3BEEBA-74B0-464F-A9B9-C6DB8BB9876C}" srcOrd="3" destOrd="0" parTransId="{D51864B8-9DD8-5D41-AF44-0A478407BC07}" sibTransId="{BE6FE7EF-54A3-FA40-88A1-A5FFF3A7F19F}"/>
    <dgm:cxn modelId="{9B3D7B41-8F64-2E47-BBAB-1A798A3E5D91}" type="presOf" srcId="{06C62772-30B0-1E44-B3D1-1FD61F8C88D1}" destId="{9314DCFB-CB41-5546-8F64-5DC347E7AA25}" srcOrd="0" destOrd="0" presId="urn:microsoft.com/office/officeart/2005/8/layout/pyramid2"/>
    <dgm:cxn modelId="{2AEA4060-D37E-D348-A789-AF8F9013D878}" srcId="{06C62772-30B0-1E44-B3D1-1FD61F8C88D1}" destId="{6C352FFB-47A0-2D46-AC70-9DFDA500CFC8}" srcOrd="1" destOrd="0" parTransId="{9038FBD3-537F-C647-A2BC-C5C8DCBEF033}" sibTransId="{6A75682B-44D7-8B43-8554-9C5E4FFBB592}"/>
    <dgm:cxn modelId="{83D35861-3323-EF4D-942B-EAB85BA12C11}" type="presOf" srcId="{3004E990-E553-7A40-9DA9-A35BE0396ECF}" destId="{6CAD1E12-0866-C941-B4D3-B77CFAD38B5E}" srcOrd="0" destOrd="0" presId="urn:microsoft.com/office/officeart/2005/8/layout/pyramid2"/>
    <dgm:cxn modelId="{D9884A80-F61E-8E42-BADF-45CB8FB2453C}" type="presOf" srcId="{D8AED5E1-C405-6746-B589-C3AFCDFC9582}" destId="{0DC3D783-060C-ED4A-8AFA-33CD6EFE03DC}" srcOrd="0" destOrd="0" presId="urn:microsoft.com/office/officeart/2005/8/layout/pyramid2"/>
    <dgm:cxn modelId="{E6214082-43F2-0D4C-A675-93A38A6136AD}" type="presOf" srcId="{6C352FFB-47A0-2D46-AC70-9DFDA500CFC8}" destId="{4F13A4B2-8BF8-E249-AB70-7C57B96AF628}" srcOrd="0" destOrd="0" presId="urn:microsoft.com/office/officeart/2005/8/layout/pyramid2"/>
    <dgm:cxn modelId="{9EBB8C9C-36B2-9245-AC83-C9B96BDC40BA}" type="presOf" srcId="{6C3BEEBA-74B0-464F-A9B9-C6DB8BB9876C}" destId="{770293EE-2861-494B-ADDE-73053D92CCCD}" srcOrd="0" destOrd="0" presId="urn:microsoft.com/office/officeart/2005/8/layout/pyramid2"/>
    <dgm:cxn modelId="{45F23DBE-6CBD-CC4F-9D00-04866FE4875F}" srcId="{06C62772-30B0-1E44-B3D1-1FD61F8C88D1}" destId="{D8AED5E1-C405-6746-B589-C3AFCDFC9582}" srcOrd="2" destOrd="0" parTransId="{171505D1-17BE-2141-BE27-DCFBFDD17105}" sibTransId="{5E5F2A85-6E6A-AF4B-8C25-B78A7D4A7082}"/>
    <dgm:cxn modelId="{54A423E6-C61C-0348-A33C-1EF78F8B3DB3}" srcId="{06C62772-30B0-1E44-B3D1-1FD61F8C88D1}" destId="{3004E990-E553-7A40-9DA9-A35BE0396ECF}" srcOrd="0" destOrd="0" parTransId="{C3C0535F-93E9-7946-B0F1-B4A82E76318F}" sibTransId="{03C52DB9-EF0B-4F4E-B38E-6A3D6756064D}"/>
    <dgm:cxn modelId="{50ECF382-3A09-4F4C-A8EF-BAEFFD3B8985}" type="presParOf" srcId="{9314DCFB-CB41-5546-8F64-5DC347E7AA25}" destId="{FE70E796-724A-B243-9A6C-89A87C580D01}" srcOrd="0" destOrd="0" presId="urn:microsoft.com/office/officeart/2005/8/layout/pyramid2"/>
    <dgm:cxn modelId="{BBC5D418-3371-7341-B426-85767DCBA820}" type="presParOf" srcId="{9314DCFB-CB41-5546-8F64-5DC347E7AA25}" destId="{51E162DA-58D2-9E49-8E77-D4031A87975D}" srcOrd="1" destOrd="0" presId="urn:microsoft.com/office/officeart/2005/8/layout/pyramid2"/>
    <dgm:cxn modelId="{A21756A1-1DED-914D-BC04-859B2897128D}" type="presParOf" srcId="{51E162DA-58D2-9E49-8E77-D4031A87975D}" destId="{6CAD1E12-0866-C941-B4D3-B77CFAD38B5E}" srcOrd="0" destOrd="0" presId="urn:microsoft.com/office/officeart/2005/8/layout/pyramid2"/>
    <dgm:cxn modelId="{2967F82E-259D-E846-BDF7-0D3AEA9B351B}" type="presParOf" srcId="{51E162DA-58D2-9E49-8E77-D4031A87975D}" destId="{D9ED7B69-356F-5B4B-A15A-3CC9D3310870}" srcOrd="1" destOrd="0" presId="urn:microsoft.com/office/officeart/2005/8/layout/pyramid2"/>
    <dgm:cxn modelId="{DC0A6DE2-06D4-644E-9E69-E464DBC48EC3}" type="presParOf" srcId="{51E162DA-58D2-9E49-8E77-D4031A87975D}" destId="{4F13A4B2-8BF8-E249-AB70-7C57B96AF628}" srcOrd="2" destOrd="0" presId="urn:microsoft.com/office/officeart/2005/8/layout/pyramid2"/>
    <dgm:cxn modelId="{AB7DF693-DCF2-894E-9C1D-B352CACA4230}" type="presParOf" srcId="{51E162DA-58D2-9E49-8E77-D4031A87975D}" destId="{0537C2F8-399B-8447-A7A9-52432C8DB5F9}" srcOrd="3" destOrd="0" presId="urn:microsoft.com/office/officeart/2005/8/layout/pyramid2"/>
    <dgm:cxn modelId="{D16A4455-BDFE-A948-8727-E63DB4FAD67B}" type="presParOf" srcId="{51E162DA-58D2-9E49-8E77-D4031A87975D}" destId="{0DC3D783-060C-ED4A-8AFA-33CD6EFE03DC}" srcOrd="4" destOrd="0" presId="urn:microsoft.com/office/officeart/2005/8/layout/pyramid2"/>
    <dgm:cxn modelId="{653E9DF4-0F6F-5C43-BF09-BE11F2FAB7A4}" type="presParOf" srcId="{51E162DA-58D2-9E49-8E77-D4031A87975D}" destId="{A206E182-8B36-6342-9D9A-008A54D6BED3}" srcOrd="5" destOrd="0" presId="urn:microsoft.com/office/officeart/2005/8/layout/pyramid2"/>
    <dgm:cxn modelId="{332BFBD1-8FFA-ED47-AD27-97B9EA05524D}" type="presParOf" srcId="{51E162DA-58D2-9E49-8E77-D4031A87975D}" destId="{770293EE-2861-494B-ADDE-73053D92CCCD}" srcOrd="6" destOrd="0" presId="urn:microsoft.com/office/officeart/2005/8/layout/pyramid2"/>
    <dgm:cxn modelId="{3E7EFFE0-8DD9-1544-8C02-CA4B9CAC0F22}" type="presParOf" srcId="{51E162DA-58D2-9E49-8E77-D4031A87975D}" destId="{FB49D618-DC81-3040-9767-BC3D5DD36FC8}" srcOrd="7" destOrd="0" presId="urn:microsoft.com/office/officeart/2005/8/layout/pyramid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70E796-724A-B243-9A6C-89A87C580D01}">
      <dsp:nvSpPr>
        <dsp:cNvPr id="0" name=""/>
        <dsp:cNvSpPr/>
      </dsp:nvSpPr>
      <dsp:spPr>
        <a:xfrm>
          <a:off x="728241" y="0"/>
          <a:ext cx="2824088" cy="2824088"/>
        </a:xfrm>
        <a:prstGeom prst="triangl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CAD1E12-0866-C941-B4D3-B77CFAD38B5E}">
      <dsp:nvSpPr>
        <dsp:cNvPr id="0" name=""/>
        <dsp:cNvSpPr/>
      </dsp:nvSpPr>
      <dsp:spPr>
        <a:xfrm>
          <a:off x="2140285" y="282684"/>
          <a:ext cx="1835657" cy="501937"/>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zh-CN" altLang="en-US" sz="1600" kern="1200">
              <a:latin typeface="Microsoft YaHei" panose="020B0503020204020204" pitchFamily="34" charset="-122"/>
              <a:ea typeface="Microsoft YaHei" panose="020B0503020204020204" pitchFamily="34" charset="-122"/>
            </a:rPr>
            <a:t>管理</a:t>
          </a:r>
        </a:p>
      </dsp:txBody>
      <dsp:txXfrm>
        <a:off x="2164788" y="307187"/>
        <a:ext cx="1786651" cy="452931"/>
      </dsp:txXfrm>
    </dsp:sp>
    <dsp:sp modelId="{4F13A4B2-8BF8-E249-AB70-7C57B96AF628}">
      <dsp:nvSpPr>
        <dsp:cNvPr id="0" name=""/>
        <dsp:cNvSpPr/>
      </dsp:nvSpPr>
      <dsp:spPr>
        <a:xfrm>
          <a:off x="2140285" y="847364"/>
          <a:ext cx="1835657" cy="501937"/>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latin typeface="Microsoft YaHei" panose="020B0503020204020204" pitchFamily="34" charset="-122"/>
              <a:ea typeface="Microsoft YaHei" panose="020B0503020204020204" pitchFamily="34" charset="-122"/>
            </a:rPr>
            <a:t>制度</a:t>
          </a:r>
        </a:p>
      </dsp:txBody>
      <dsp:txXfrm>
        <a:off x="2164788" y="871867"/>
        <a:ext cx="1786651" cy="452931"/>
      </dsp:txXfrm>
    </dsp:sp>
    <dsp:sp modelId="{0DC3D783-060C-ED4A-8AFA-33CD6EFE03DC}">
      <dsp:nvSpPr>
        <dsp:cNvPr id="0" name=""/>
        <dsp:cNvSpPr/>
      </dsp:nvSpPr>
      <dsp:spPr>
        <a:xfrm>
          <a:off x="2140285" y="1412043"/>
          <a:ext cx="1835657" cy="501937"/>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latin typeface="Microsoft YaHei" panose="020B0503020204020204" pitchFamily="34" charset="-122"/>
              <a:ea typeface="Microsoft YaHei" panose="020B0503020204020204" pitchFamily="34" charset="-122"/>
            </a:rPr>
            <a:t>流程</a:t>
          </a:r>
        </a:p>
      </dsp:txBody>
      <dsp:txXfrm>
        <a:off x="2164788" y="1436546"/>
        <a:ext cx="1786651" cy="452931"/>
      </dsp:txXfrm>
    </dsp:sp>
    <dsp:sp modelId="{770293EE-2861-494B-ADDE-73053D92CCCD}">
      <dsp:nvSpPr>
        <dsp:cNvPr id="0" name=""/>
        <dsp:cNvSpPr/>
      </dsp:nvSpPr>
      <dsp:spPr>
        <a:xfrm>
          <a:off x="2140285" y="1976723"/>
          <a:ext cx="1835657" cy="501937"/>
        </a:xfrm>
        <a:prstGeom prst="round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zh-CN" altLang="en-US" sz="1600" kern="1200" dirty="0">
              <a:latin typeface="Microsoft YaHei" panose="020B0503020204020204" pitchFamily="34" charset="-122"/>
              <a:ea typeface="Microsoft YaHei" panose="020B0503020204020204" pitchFamily="34" charset="-122"/>
            </a:rPr>
            <a:t>方法论、工具</a:t>
          </a:r>
        </a:p>
      </dsp:txBody>
      <dsp:txXfrm>
        <a:off x="2164788" y="2001226"/>
        <a:ext cx="1786651" cy="452931"/>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82A5992-9D73-4015-9385-ABE035416B29}" type="datetimeFigureOut">
              <a:rPr lang="zh-CN" altLang="en-US" smtClean="0"/>
              <a:t>2022/12/30</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795A699-AB68-4A20-99FB-6F69DC266D45}"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3765" rtl="0" eaLnBrk="1" latinLnBrk="0" hangingPunct="1">
      <a:defRPr sz="1200" kern="1200">
        <a:solidFill>
          <a:schemeClr val="tx1"/>
        </a:solidFill>
        <a:latin typeface="+mn-lt"/>
        <a:ea typeface="+mn-ea"/>
        <a:cs typeface="+mn-cs"/>
      </a:defRPr>
    </a:lvl1pPr>
    <a:lvl2pPr marL="457200" algn="l" defTabSz="913765" rtl="0" eaLnBrk="1" latinLnBrk="0" hangingPunct="1">
      <a:defRPr sz="1200" kern="1200">
        <a:solidFill>
          <a:schemeClr val="tx1"/>
        </a:solidFill>
        <a:latin typeface="+mn-lt"/>
        <a:ea typeface="+mn-ea"/>
        <a:cs typeface="+mn-cs"/>
      </a:defRPr>
    </a:lvl2pPr>
    <a:lvl3pPr marL="914400" algn="l" defTabSz="913765" rtl="0" eaLnBrk="1" latinLnBrk="0" hangingPunct="1">
      <a:defRPr sz="1200" kern="1200">
        <a:solidFill>
          <a:schemeClr val="tx1"/>
        </a:solidFill>
        <a:latin typeface="+mn-lt"/>
        <a:ea typeface="+mn-ea"/>
        <a:cs typeface="+mn-cs"/>
      </a:defRPr>
    </a:lvl3pPr>
    <a:lvl4pPr marL="1371600" algn="l" defTabSz="913765" rtl="0" eaLnBrk="1" latinLnBrk="0" hangingPunct="1">
      <a:defRPr sz="1200" kern="1200">
        <a:solidFill>
          <a:schemeClr val="tx1"/>
        </a:solidFill>
        <a:latin typeface="+mn-lt"/>
        <a:ea typeface="+mn-ea"/>
        <a:cs typeface="+mn-cs"/>
      </a:defRPr>
    </a:lvl4pPr>
    <a:lvl5pPr marL="1828800" algn="l" defTabSz="913765" rtl="0" eaLnBrk="1" latinLnBrk="0" hangingPunct="1">
      <a:defRPr sz="1200" kern="1200">
        <a:solidFill>
          <a:schemeClr val="tx1"/>
        </a:solidFill>
        <a:latin typeface="+mn-lt"/>
        <a:ea typeface="+mn-ea"/>
        <a:cs typeface="+mn-cs"/>
      </a:defRPr>
    </a:lvl5pPr>
    <a:lvl6pPr marL="2286000" algn="l" defTabSz="913765" rtl="0" eaLnBrk="1" latinLnBrk="0" hangingPunct="1">
      <a:defRPr sz="1200" kern="1200">
        <a:solidFill>
          <a:schemeClr val="tx1"/>
        </a:solidFill>
        <a:latin typeface="+mn-lt"/>
        <a:ea typeface="+mn-ea"/>
        <a:cs typeface="+mn-cs"/>
      </a:defRPr>
    </a:lvl6pPr>
    <a:lvl7pPr marL="2742565" algn="l" defTabSz="913765" rtl="0" eaLnBrk="1" latinLnBrk="0" hangingPunct="1">
      <a:defRPr sz="1200" kern="1200">
        <a:solidFill>
          <a:schemeClr val="tx1"/>
        </a:solidFill>
        <a:latin typeface="+mn-lt"/>
        <a:ea typeface="+mn-ea"/>
        <a:cs typeface="+mn-cs"/>
      </a:defRPr>
    </a:lvl7pPr>
    <a:lvl8pPr marL="3199765" algn="l" defTabSz="913765" rtl="0" eaLnBrk="1" latinLnBrk="0" hangingPunct="1">
      <a:defRPr sz="1200" kern="1200">
        <a:solidFill>
          <a:schemeClr val="tx1"/>
        </a:solidFill>
        <a:latin typeface="+mn-lt"/>
        <a:ea typeface="+mn-ea"/>
        <a:cs typeface="+mn-cs"/>
      </a:defRPr>
    </a:lvl8pPr>
    <a:lvl9pPr marL="3656965" algn="l" defTabSz="913765"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95A699-AB68-4A20-99FB-6F69DC266D45}"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3765"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10"/>
          </p:nvPr>
        </p:nvSpPr>
        <p:spPr/>
        <p:txBody>
          <a:bodyPr/>
          <a:lstStyle/>
          <a:p>
            <a:fld id="{418F03C3-53C1-4F10-8DAF-D1F318E96C6E}" type="slidenum">
              <a:rPr lang="zh-CN" altLang="en-US" smtClean="0"/>
              <a:t>10</a:t>
            </a:fld>
            <a:endParaRPr lang="zh-CN" altLang="en-US"/>
          </a:p>
        </p:txBody>
      </p:sp>
    </p:spTree>
    <p:extLst>
      <p:ext uri="{BB962C8B-B14F-4D97-AF65-F5344CB8AC3E}">
        <p14:creationId xmlns:p14="http://schemas.microsoft.com/office/powerpoint/2010/main" val="30994207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3765"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10"/>
          </p:nvPr>
        </p:nvSpPr>
        <p:spPr/>
        <p:txBody>
          <a:bodyPr/>
          <a:lstStyle/>
          <a:p>
            <a:fld id="{418F03C3-53C1-4F10-8DAF-D1F318E96C6E}" type="slidenum">
              <a:rPr lang="zh-CN" altLang="en-US" smtClean="0"/>
              <a:t>11</a:t>
            </a:fld>
            <a:endParaRPr lang="zh-CN" altLang="en-US"/>
          </a:p>
        </p:txBody>
      </p:sp>
    </p:spTree>
    <p:extLst>
      <p:ext uri="{BB962C8B-B14F-4D97-AF65-F5344CB8AC3E}">
        <p14:creationId xmlns:p14="http://schemas.microsoft.com/office/powerpoint/2010/main" val="12448372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3765"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10"/>
          </p:nvPr>
        </p:nvSpPr>
        <p:spPr/>
        <p:txBody>
          <a:bodyPr/>
          <a:lstStyle/>
          <a:p>
            <a:fld id="{418F03C3-53C1-4F10-8DAF-D1F318E96C6E}" type="slidenum">
              <a:rPr lang="zh-CN" altLang="en-US" smtClean="0"/>
              <a:t>12</a:t>
            </a:fld>
            <a:endParaRPr lang="zh-CN" altLang="en-US"/>
          </a:p>
        </p:txBody>
      </p:sp>
    </p:spTree>
    <p:extLst>
      <p:ext uri="{BB962C8B-B14F-4D97-AF65-F5344CB8AC3E}">
        <p14:creationId xmlns:p14="http://schemas.microsoft.com/office/powerpoint/2010/main" val="41662042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3765"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10"/>
          </p:nvPr>
        </p:nvSpPr>
        <p:spPr/>
        <p:txBody>
          <a:bodyPr/>
          <a:lstStyle/>
          <a:p>
            <a:fld id="{418F03C3-53C1-4F10-8DAF-D1F318E96C6E}" type="slidenum">
              <a:rPr lang="zh-CN" altLang="en-US" smtClean="0"/>
              <a:t>13</a:t>
            </a:fld>
            <a:endParaRPr lang="zh-CN" altLang="en-US"/>
          </a:p>
        </p:txBody>
      </p:sp>
    </p:spTree>
    <p:extLst>
      <p:ext uri="{BB962C8B-B14F-4D97-AF65-F5344CB8AC3E}">
        <p14:creationId xmlns:p14="http://schemas.microsoft.com/office/powerpoint/2010/main" val="35545200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3765"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10"/>
          </p:nvPr>
        </p:nvSpPr>
        <p:spPr/>
        <p:txBody>
          <a:bodyPr/>
          <a:lstStyle/>
          <a:p>
            <a:fld id="{418F03C3-53C1-4F10-8DAF-D1F318E96C6E}" type="slidenum">
              <a:rPr lang="zh-CN" altLang="en-US" smtClean="0"/>
              <a:t>14</a:t>
            </a:fld>
            <a:endParaRPr lang="zh-CN" altLang="en-US"/>
          </a:p>
        </p:txBody>
      </p:sp>
    </p:spTree>
    <p:extLst>
      <p:ext uri="{BB962C8B-B14F-4D97-AF65-F5344CB8AC3E}">
        <p14:creationId xmlns:p14="http://schemas.microsoft.com/office/powerpoint/2010/main" val="7603243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3765"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10"/>
          </p:nvPr>
        </p:nvSpPr>
        <p:spPr/>
        <p:txBody>
          <a:bodyPr/>
          <a:lstStyle/>
          <a:p>
            <a:fld id="{418F03C3-53C1-4F10-8DAF-D1F318E96C6E}" type="slidenum">
              <a:rPr lang="zh-CN" altLang="en-US" smtClean="0"/>
              <a:t>15</a:t>
            </a:fld>
            <a:endParaRPr lang="zh-CN" altLang="en-US"/>
          </a:p>
        </p:txBody>
      </p:sp>
    </p:spTree>
    <p:extLst>
      <p:ext uri="{BB962C8B-B14F-4D97-AF65-F5344CB8AC3E}">
        <p14:creationId xmlns:p14="http://schemas.microsoft.com/office/powerpoint/2010/main" val="42704500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3765"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10"/>
          </p:nvPr>
        </p:nvSpPr>
        <p:spPr/>
        <p:txBody>
          <a:bodyPr/>
          <a:lstStyle/>
          <a:p>
            <a:fld id="{418F03C3-53C1-4F10-8DAF-D1F318E96C6E}" type="slidenum">
              <a:rPr lang="zh-CN" altLang="en-US" smtClean="0"/>
              <a:t>16</a:t>
            </a:fld>
            <a:endParaRPr lang="zh-CN" altLang="en-US"/>
          </a:p>
        </p:txBody>
      </p:sp>
    </p:spTree>
    <p:extLst>
      <p:ext uri="{BB962C8B-B14F-4D97-AF65-F5344CB8AC3E}">
        <p14:creationId xmlns:p14="http://schemas.microsoft.com/office/powerpoint/2010/main" val="11583902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17</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just">
              <a:buFont typeface="Arial" panose="020B0604020202020204" pitchFamily="34" charset="0"/>
              <a:buChar char="•"/>
            </a:pPr>
            <a:r>
              <a:rPr lang="zh-CN" altLang="en-US" b="0" i="0" u="none" strike="noStrike" dirty="0">
                <a:solidFill>
                  <a:srgbClr val="222222"/>
                </a:solidFill>
                <a:effectLst/>
                <a:latin typeface="system-ui"/>
              </a:rPr>
              <a:t>最开始是发现问题，包含成本、标准、质量、安全和价值五个方面，明确需要进行治理的内容；</a:t>
            </a:r>
          </a:p>
          <a:p>
            <a:pPr algn="just">
              <a:buFont typeface="Arial" panose="020B0604020202020204" pitchFamily="34" charset="0"/>
              <a:buChar char="•"/>
            </a:pPr>
            <a:r>
              <a:rPr lang="zh-CN" altLang="en-US" b="0" i="0" u="none" strike="noStrike" dirty="0">
                <a:solidFill>
                  <a:srgbClr val="222222"/>
                </a:solidFill>
                <a:effectLst/>
                <a:latin typeface="system-ui"/>
              </a:rPr>
              <a:t>然后基于需要治理的内容配套专题的治理工具，比如对无用数据的推荐下线，对表生命周期的管理，对计算任务的优化等；</a:t>
            </a:r>
          </a:p>
          <a:p>
            <a:pPr algn="just">
              <a:buFont typeface="Arial" panose="020B0604020202020204" pitchFamily="34" charset="0"/>
              <a:buChar char="•"/>
            </a:pPr>
            <a:r>
              <a:rPr lang="zh-CN" altLang="en-US" b="0" i="0" u="none" strike="noStrike" dirty="0">
                <a:solidFill>
                  <a:srgbClr val="222222"/>
                </a:solidFill>
                <a:effectLst/>
                <a:latin typeface="system-ui"/>
              </a:rPr>
              <a:t>最后在治理工作过程中，持续有治理抓手，包括推送整个项目、个人的资产账单，数据治理的红黑榜，并将资产健康分和个人的任务优先级或资源申请等挂钩</a:t>
            </a:r>
          </a:p>
          <a:p>
            <a:pPr algn="just">
              <a:buFont typeface="Arial" panose="020B0604020202020204" pitchFamily="34" charset="0"/>
              <a:buChar char="•"/>
            </a:pPr>
            <a:r>
              <a:rPr lang="zh-CN" altLang="en-US" b="0" i="0" u="none" strike="noStrike" dirty="0">
                <a:solidFill>
                  <a:srgbClr val="222222"/>
                </a:solidFill>
                <a:effectLst/>
                <a:latin typeface="system-ui"/>
              </a:rPr>
              <a:t>持续运营：例如举办数据治理大赛、业务线专项治理活动等来持续运营和打磨产品的能力。</a:t>
            </a:r>
          </a:p>
          <a:p>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t>18</a:t>
            </a:fld>
            <a:endParaRPr lang="zh-CN" altLang="en-US"/>
          </a:p>
        </p:txBody>
      </p:sp>
    </p:spTree>
    <p:extLst>
      <p:ext uri="{BB962C8B-B14F-4D97-AF65-F5344CB8AC3E}">
        <p14:creationId xmlns:p14="http://schemas.microsoft.com/office/powerpoint/2010/main" val="32610953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795A699-AB68-4A20-99FB-6F69DC266D45}" type="slidenum">
              <a:rPr lang="zh-CN" altLang="en-US" smtClean="0"/>
              <a:t>19</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795A699-AB68-4A20-99FB-6F69DC266D45}" type="slidenum">
              <a:rPr lang="zh-CN" altLang="en-US" smtClean="0"/>
              <a:t>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4</a:t>
            </a:fld>
            <a:endParaRPr lang="zh-CN" altLang="en-US"/>
          </a:p>
        </p:txBody>
      </p:sp>
    </p:spTree>
    <p:extLst>
      <p:ext uri="{BB962C8B-B14F-4D97-AF65-F5344CB8AC3E}">
        <p14:creationId xmlns:p14="http://schemas.microsoft.com/office/powerpoint/2010/main" val="22752277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5</a:t>
            </a:fld>
            <a:endParaRPr lang="zh-CN" altLang="en-US"/>
          </a:p>
        </p:txBody>
      </p:sp>
    </p:spTree>
    <p:extLst>
      <p:ext uri="{BB962C8B-B14F-4D97-AF65-F5344CB8AC3E}">
        <p14:creationId xmlns:p14="http://schemas.microsoft.com/office/powerpoint/2010/main" val="35562700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7</a:t>
            </a:fld>
            <a:endParaRPr lang="zh-CN" altLang="en-US"/>
          </a:p>
        </p:txBody>
      </p:sp>
    </p:spTree>
    <p:extLst>
      <p:ext uri="{BB962C8B-B14F-4D97-AF65-F5344CB8AC3E}">
        <p14:creationId xmlns:p14="http://schemas.microsoft.com/office/powerpoint/2010/main" val="19335710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3765" rtl="0" eaLnBrk="1" fontAlgn="auto" latinLnBrk="0" hangingPunct="1">
              <a:lnSpc>
                <a:spcPct val="100000"/>
              </a:lnSpc>
              <a:spcBef>
                <a:spcPts val="0"/>
              </a:spcBef>
              <a:spcAft>
                <a:spcPts val="0"/>
              </a:spcAft>
              <a:buClrTx/>
              <a:buSzTx/>
              <a:buFontTx/>
              <a:buNone/>
              <a:tabLst/>
              <a:defRPr/>
            </a:pPr>
            <a:endParaRPr lang="zh-CN" altLang="en-US" dirty="0">
              <a:effectLst/>
            </a:endParaRPr>
          </a:p>
        </p:txBody>
      </p:sp>
      <p:sp>
        <p:nvSpPr>
          <p:cNvPr id="4" name="灯片编号占位符 3"/>
          <p:cNvSpPr>
            <a:spLocks noGrp="1"/>
          </p:cNvSpPr>
          <p:nvPr>
            <p:ph type="sldNum" sz="quarter" idx="10"/>
          </p:nvPr>
        </p:nvSpPr>
        <p:spPr/>
        <p:txBody>
          <a:bodyPr/>
          <a:lstStyle/>
          <a:p>
            <a:fld id="{418F03C3-53C1-4F10-8DAF-D1F318E96C6E}" type="slidenum">
              <a:rPr lang="zh-CN" altLang="en-US" smtClean="0"/>
              <a:t>8</a:t>
            </a:fld>
            <a:endParaRPr lang="zh-CN" altLang="en-US"/>
          </a:p>
        </p:txBody>
      </p:sp>
    </p:spTree>
    <p:extLst>
      <p:ext uri="{BB962C8B-B14F-4D97-AF65-F5344CB8AC3E}">
        <p14:creationId xmlns:p14="http://schemas.microsoft.com/office/powerpoint/2010/main" val="34332526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zh-CN" altLang="en-US" dirty="0">
                <a:effectLst/>
              </a:rPr>
              <a:t>数据开发与治理一体化是将数据治理的过程融入到数据开发的全生命周期中，强调“先设计、后开发、先标准、后建模”的原则，其目标就是将数据治理的流程与数据开发的全生命周期相融合，在数据开发过程中，完成数据治理。通过指标和数据标准的定义实现“规范即设计，设计即开发，开发即治理”的开发治理一体化理念</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t>9</a:t>
            </a:fld>
            <a:endParaRPr lang="zh-CN" altLang="en-US"/>
          </a:p>
        </p:txBody>
      </p:sp>
    </p:spTree>
    <p:extLst>
      <p:ext uri="{BB962C8B-B14F-4D97-AF65-F5344CB8AC3E}">
        <p14:creationId xmlns:p14="http://schemas.microsoft.com/office/powerpoint/2010/main" val="9692704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2854A03-91AF-448A-9954-517C0577E5F0}" type="datetimeFigureOut">
              <a:rPr lang="zh-CN" altLang="en-US" smtClean="0"/>
              <a:t>2022/12/30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EEFC946-6D13-4F8C-9740-992A906A613E}" type="slidenum">
              <a:rPr lang="zh-CN" altLang="en-US" smtClean="0"/>
              <a:t>‹#›</a:t>
            </a:fld>
            <a:endParaRPr lang="zh-CN"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2854A03-91AF-448A-9954-517C0577E5F0}" type="datetimeFigureOut">
              <a:rPr lang="zh-CN" altLang="en-US" smtClean="0"/>
              <a:t>2022/12/30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EEFC946-6D13-4F8C-9740-992A906A613E}" type="slidenum">
              <a:rPr lang="zh-CN" altLang="en-US" smtClean="0"/>
              <a:t>‹#›</a:t>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522FE65-ADAD-61E4-4841-20C06B0055F2}"/>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41DD6A6F-9E5E-57A6-F79F-8A042D12A5DF}"/>
              </a:ext>
            </a:extLst>
          </p:cNvPr>
          <p:cNvSpPr>
            <a:spLocks noGrp="1"/>
          </p:cNvSpPr>
          <p:nvPr>
            <p:ph type="dt" sz="half" idx="10"/>
          </p:nvPr>
        </p:nvSpPr>
        <p:spPr/>
        <p:txBody>
          <a:bodyPr/>
          <a:lstStyle/>
          <a:p>
            <a:fld id="{02854A03-91AF-448A-9954-517C0577E5F0}" type="datetimeFigureOut">
              <a:rPr lang="zh-CN" altLang="en-US" smtClean="0"/>
              <a:t>2022/12/30</a:t>
            </a:fld>
            <a:endParaRPr lang="zh-CN" altLang="en-US"/>
          </a:p>
        </p:txBody>
      </p:sp>
      <p:sp>
        <p:nvSpPr>
          <p:cNvPr id="4" name="页脚占位符 3">
            <a:extLst>
              <a:ext uri="{FF2B5EF4-FFF2-40B4-BE49-F238E27FC236}">
                <a16:creationId xmlns:a16="http://schemas.microsoft.com/office/drawing/2014/main" id="{0D0AC952-2FB5-91FB-318B-3B2302C8447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162503CB-A2C8-1C6D-B837-B8783938B8A7}"/>
              </a:ext>
            </a:extLst>
          </p:cNvPr>
          <p:cNvSpPr>
            <a:spLocks noGrp="1"/>
          </p:cNvSpPr>
          <p:nvPr>
            <p:ph type="sldNum" sz="quarter" idx="12"/>
          </p:nvPr>
        </p:nvSpPr>
        <p:spPr/>
        <p:txBody>
          <a:bodyPr/>
          <a:lstStyle/>
          <a:p>
            <a:fld id="{2EEFC946-6D13-4F8C-9740-992A906A613E}" type="slidenum">
              <a:rPr lang="zh-CN" altLang="en-US" smtClean="0"/>
              <a:t>‹#›</a:t>
            </a:fld>
            <a:endParaRPr lang="zh-CN" altLang="en-US"/>
          </a:p>
        </p:txBody>
      </p:sp>
    </p:spTree>
    <p:extLst>
      <p:ext uri="{BB962C8B-B14F-4D97-AF65-F5344CB8AC3E}">
        <p14:creationId xmlns:p14="http://schemas.microsoft.com/office/powerpoint/2010/main" val="1226152804"/>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1" y="205979"/>
            <a:ext cx="8229600" cy="857250"/>
          </a:xfrm>
          <a:prstGeom prst="rect">
            <a:avLst/>
          </a:prstGeom>
        </p:spPr>
        <p:txBody>
          <a:bodyPr vert="horz" lIns="91428" tIns="45714" rIns="91428" bIns="45714"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1" y="1200151"/>
            <a:ext cx="8229600" cy="3394472"/>
          </a:xfrm>
          <a:prstGeom prst="rect">
            <a:avLst/>
          </a:prstGeom>
        </p:spPr>
        <p:txBody>
          <a:bodyPr vert="horz" lIns="91428" tIns="45714" rIns="91428" bIns="45714"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1" y="4767264"/>
            <a:ext cx="2133600" cy="273844"/>
          </a:xfrm>
          <a:prstGeom prst="rect">
            <a:avLst/>
          </a:prstGeom>
        </p:spPr>
        <p:txBody>
          <a:bodyPr vert="horz" lIns="91428" tIns="45714" rIns="91428" bIns="45714" rtlCol="0" anchor="ctr"/>
          <a:lstStyle>
            <a:lvl1pPr algn="l">
              <a:defRPr sz="1200">
                <a:solidFill>
                  <a:schemeClr val="tx1">
                    <a:tint val="75000"/>
                  </a:schemeClr>
                </a:solidFill>
              </a:defRPr>
            </a:lvl1pPr>
          </a:lstStyle>
          <a:p>
            <a:fld id="{02854A03-91AF-448A-9954-517C0577E5F0}" type="datetimeFigureOut">
              <a:rPr lang="zh-CN" altLang="en-US" smtClean="0"/>
              <a:t>2022/12/30</a:t>
            </a:fld>
            <a:endParaRPr lang="zh-CN" altLang="en-US"/>
          </a:p>
        </p:txBody>
      </p:sp>
      <p:sp>
        <p:nvSpPr>
          <p:cNvPr id="5" name="页脚占位符 4"/>
          <p:cNvSpPr>
            <a:spLocks noGrp="1"/>
          </p:cNvSpPr>
          <p:nvPr>
            <p:ph type="ftr" sz="quarter" idx="3"/>
          </p:nvPr>
        </p:nvSpPr>
        <p:spPr>
          <a:xfrm>
            <a:off x="3124201" y="4767264"/>
            <a:ext cx="2895600" cy="273844"/>
          </a:xfrm>
          <a:prstGeom prst="rect">
            <a:avLst/>
          </a:prstGeom>
        </p:spPr>
        <p:txBody>
          <a:bodyPr vert="horz" lIns="91428" tIns="45714" rIns="91428" bIns="45714"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1" y="4767264"/>
            <a:ext cx="2133600" cy="273844"/>
          </a:xfrm>
          <a:prstGeom prst="rect">
            <a:avLst/>
          </a:prstGeom>
        </p:spPr>
        <p:txBody>
          <a:bodyPr vert="horz" lIns="91428" tIns="45714" rIns="91428" bIns="45714" rtlCol="0" anchor="ctr"/>
          <a:lstStyle>
            <a:lvl1pPr algn="r">
              <a:defRPr sz="1200">
                <a:solidFill>
                  <a:schemeClr val="tx1">
                    <a:tint val="75000"/>
                  </a:schemeClr>
                </a:solidFill>
              </a:defRPr>
            </a:lvl1pPr>
          </a:lstStyle>
          <a:p>
            <a:fld id="{2EEFC946-6D13-4F8C-9740-992A906A613E}"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ransition/>
  <p:txStyles>
    <p:titleStyle>
      <a:lvl1pPr algn="ctr" defTabSz="913765"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3765" rtl="0" eaLnBrk="1" latinLnBrk="0" hangingPunct="1">
        <a:spcBef>
          <a:spcPct val="20000"/>
        </a:spcBef>
        <a:buFont typeface="Arial" panose="020B0604020202090204" pitchFamily="34" charset="0"/>
        <a:buChar char="•"/>
        <a:defRPr sz="3200" kern="1200">
          <a:solidFill>
            <a:schemeClr val="tx1"/>
          </a:solidFill>
          <a:latin typeface="+mn-lt"/>
          <a:ea typeface="+mn-ea"/>
          <a:cs typeface="+mn-cs"/>
        </a:defRPr>
      </a:lvl1pPr>
      <a:lvl2pPr marL="742950" indent="-285750" algn="l" defTabSz="913765" rtl="0" eaLnBrk="1" latinLnBrk="0" hangingPunct="1">
        <a:spcBef>
          <a:spcPct val="20000"/>
        </a:spcBef>
        <a:buFont typeface="Arial" panose="020B0604020202090204" pitchFamily="34" charset="0"/>
        <a:buChar char="–"/>
        <a:defRPr sz="2800" kern="1200">
          <a:solidFill>
            <a:schemeClr val="tx1"/>
          </a:solidFill>
          <a:latin typeface="+mn-lt"/>
          <a:ea typeface="+mn-ea"/>
          <a:cs typeface="+mn-cs"/>
        </a:defRPr>
      </a:lvl2pPr>
      <a:lvl3pPr marL="1143000" indent="-228600" algn="l" defTabSz="913765" rtl="0" eaLnBrk="1" latinLnBrk="0" hangingPunct="1">
        <a:spcBef>
          <a:spcPct val="20000"/>
        </a:spcBef>
        <a:buFont typeface="Arial" panose="020B0604020202090204" pitchFamily="34" charset="0"/>
        <a:buChar char="•"/>
        <a:defRPr sz="2400" kern="1200">
          <a:solidFill>
            <a:schemeClr val="tx1"/>
          </a:solidFill>
          <a:latin typeface="+mn-lt"/>
          <a:ea typeface="+mn-ea"/>
          <a:cs typeface="+mn-cs"/>
        </a:defRPr>
      </a:lvl3pPr>
      <a:lvl4pPr marL="1600200" indent="-228600" algn="l" defTabSz="913765"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4pPr>
      <a:lvl5pPr marL="2057400" indent="-228600" algn="l" defTabSz="913765"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5pPr>
      <a:lvl6pPr marL="2513965" indent="-228600" algn="l" defTabSz="913765"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6pPr>
      <a:lvl7pPr marL="2971165" indent="-228600" algn="l" defTabSz="913765"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7pPr>
      <a:lvl8pPr marL="3428365" indent="-228600" algn="l" defTabSz="913765"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8pPr>
      <a:lvl9pPr marL="3885565" indent="-228600" algn="l" defTabSz="913765" rtl="0" eaLnBrk="1" latinLnBrk="0" hangingPunct="1">
        <a:spcBef>
          <a:spcPct val="20000"/>
        </a:spcBef>
        <a:buFont typeface="Arial" panose="020B0604020202090204" pitchFamily="34" charset="0"/>
        <a:buChar char="•"/>
        <a:defRPr sz="20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2565" algn="l" defTabSz="913765" rtl="0" eaLnBrk="1" latinLnBrk="0" hangingPunct="1">
        <a:defRPr sz="1800" kern="1200">
          <a:solidFill>
            <a:schemeClr val="tx1"/>
          </a:solidFill>
          <a:latin typeface="+mn-lt"/>
          <a:ea typeface="+mn-ea"/>
          <a:cs typeface="+mn-cs"/>
        </a:defRPr>
      </a:lvl7pPr>
      <a:lvl8pPr marL="3199765" algn="l" defTabSz="913765" rtl="0" eaLnBrk="1" latinLnBrk="0" hangingPunct="1">
        <a:defRPr sz="1800" kern="1200">
          <a:solidFill>
            <a:schemeClr val="tx1"/>
          </a:solidFill>
          <a:latin typeface="+mn-lt"/>
          <a:ea typeface="+mn-ea"/>
          <a:cs typeface="+mn-cs"/>
        </a:defRPr>
      </a:lvl8pPr>
      <a:lvl9pPr marL="3656965" algn="l" defTabSz="91376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6"/>
          <p:cNvSpPr txBox="1">
            <a:spLocks noChangeArrowheads="1"/>
          </p:cNvSpPr>
          <p:nvPr/>
        </p:nvSpPr>
        <p:spPr bwMode="auto">
          <a:xfrm>
            <a:off x="616979" y="1779662"/>
            <a:ext cx="2874901" cy="55809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5023" tIns="32511" rIns="65023" bIns="32511">
            <a:spAutoFit/>
          </a:bodyPr>
          <a:lstStyle>
            <a:lvl1pPr defTabSz="974725" eaLnBrk="0" hangingPunct="0">
              <a:defRPr>
                <a:solidFill>
                  <a:schemeClr val="tx1"/>
                </a:solidFill>
                <a:latin typeface="Calibri" pitchFamily="34" charset="0"/>
                <a:ea typeface="宋体" pitchFamily="2" charset="-122"/>
              </a:defRPr>
            </a:lvl1pPr>
            <a:lvl2pPr marL="742950" indent="-285750" defTabSz="974725" eaLnBrk="0" hangingPunct="0">
              <a:defRPr>
                <a:solidFill>
                  <a:schemeClr val="tx1"/>
                </a:solidFill>
                <a:latin typeface="Calibri" pitchFamily="34" charset="0"/>
                <a:ea typeface="宋体" pitchFamily="2" charset="-122"/>
              </a:defRPr>
            </a:lvl2pPr>
            <a:lvl3pPr marL="1143000" indent="-228600" defTabSz="974725" eaLnBrk="0" hangingPunct="0">
              <a:defRPr>
                <a:solidFill>
                  <a:schemeClr val="tx1"/>
                </a:solidFill>
                <a:latin typeface="Calibri" pitchFamily="34" charset="0"/>
                <a:ea typeface="宋体" pitchFamily="2" charset="-122"/>
              </a:defRPr>
            </a:lvl3pPr>
            <a:lvl4pPr marL="1600200" indent="-228600" defTabSz="974725" eaLnBrk="0" hangingPunct="0">
              <a:defRPr>
                <a:solidFill>
                  <a:schemeClr val="tx1"/>
                </a:solidFill>
                <a:latin typeface="Calibri" pitchFamily="34" charset="0"/>
                <a:ea typeface="宋体" pitchFamily="2" charset="-122"/>
              </a:defRPr>
            </a:lvl4pPr>
            <a:lvl5pPr marL="2057400" indent="-228600" defTabSz="974725" eaLnBrk="0" hangingPunct="0">
              <a:defRPr>
                <a:solidFill>
                  <a:schemeClr val="tx1"/>
                </a:solidFill>
                <a:latin typeface="Calibri" pitchFamily="34" charset="0"/>
                <a:ea typeface="宋体" pitchFamily="2" charset="-122"/>
              </a:defRPr>
            </a:lvl5pPr>
            <a:lvl6pPr marL="2514600" indent="-228600" defTabSz="974725"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defTabSz="974725"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defTabSz="974725"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defTabSz="974725" eaLnBrk="0" fontAlgn="base" hangingPunct="0">
              <a:spcBef>
                <a:spcPct val="0"/>
              </a:spcBef>
              <a:spcAft>
                <a:spcPct val="0"/>
              </a:spcAft>
              <a:defRPr>
                <a:solidFill>
                  <a:schemeClr val="tx1"/>
                </a:solidFill>
                <a:latin typeface="Calibri" pitchFamily="34" charset="0"/>
                <a:ea typeface="宋体" pitchFamily="2" charset="-122"/>
              </a:defRPr>
            </a:lvl9pPr>
          </a:lstStyle>
          <a:p>
            <a:pPr algn="l">
              <a:buNone/>
            </a:pPr>
            <a:r>
              <a:rPr lang="zh-CN" altLang="en-US" sz="3200" b="1" cap="all" spc="427" dirty="0">
                <a:solidFill>
                  <a:srgbClr val="FF5000"/>
                </a:solidFill>
                <a:latin typeface="微软雅黑" panose="020B0502040204020203" pitchFamily="34" charset="-122"/>
                <a:ea typeface="微软雅黑" panose="020B0502040204020203" pitchFamily="34" charset="-122"/>
                <a:cs typeface="Arial" panose="020B0604020202090204" pitchFamily="34" charset="0"/>
              </a:rPr>
              <a:t>数据治理</a:t>
            </a:r>
          </a:p>
        </p:txBody>
      </p:sp>
      <p:cxnSp>
        <p:nvCxnSpPr>
          <p:cNvPr id="7" name="直接连接符 6"/>
          <p:cNvCxnSpPr/>
          <p:nvPr/>
        </p:nvCxnSpPr>
        <p:spPr>
          <a:xfrm flipV="1">
            <a:off x="636394" y="3364230"/>
            <a:ext cx="4151630" cy="33655"/>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3" name="图片 2" descr="组 61"/>
          <p:cNvPicPr>
            <a:picLocks noChangeAspect="1"/>
          </p:cNvPicPr>
          <p:nvPr/>
        </p:nvPicPr>
        <p:blipFill>
          <a:blip r:embed="rId3"/>
          <a:stretch>
            <a:fillRect/>
          </a:stretch>
        </p:blipFill>
        <p:spPr>
          <a:xfrm>
            <a:off x="5267325" y="233680"/>
            <a:ext cx="3876675" cy="4897120"/>
          </a:xfrm>
          <a:prstGeom prst="rect">
            <a:avLst/>
          </a:prstGeom>
        </p:spPr>
      </p:pic>
      <p:sp>
        <p:nvSpPr>
          <p:cNvPr id="14" name="文本框 13"/>
          <p:cNvSpPr txBox="1"/>
          <p:nvPr/>
        </p:nvSpPr>
        <p:spPr>
          <a:xfrm>
            <a:off x="627251" y="3579862"/>
            <a:ext cx="4088765" cy="338554"/>
          </a:xfrm>
          <a:prstGeom prst="rect">
            <a:avLst/>
          </a:prstGeom>
          <a:noFill/>
        </p:spPr>
        <p:txBody>
          <a:bodyPr wrap="square" rtlCol="0">
            <a:spAutoFit/>
          </a:bodyPr>
          <a:lstStyle/>
          <a:p>
            <a:r>
              <a:rPr lang="zh-CN" altLang="en-US" sz="1600" dirty="0">
                <a:solidFill>
                  <a:schemeClr val="tx1">
                    <a:lumMod val="65000"/>
                    <a:lumOff val="35000"/>
                  </a:schemeClr>
                </a:solidFill>
                <a:latin typeface="微软雅黑" charset="0"/>
                <a:ea typeface="微软雅黑" charset="0"/>
                <a:cs typeface="微软雅黑" charset="0"/>
              </a:rPr>
              <a:t>傅正</a:t>
            </a:r>
          </a:p>
        </p:txBody>
      </p:sp>
      <p:pic>
        <p:nvPicPr>
          <p:cNvPr id="5" name="图片 4" descr="datafun-logo"/>
          <p:cNvPicPr>
            <a:picLocks noChangeAspect="1"/>
          </p:cNvPicPr>
          <p:nvPr/>
        </p:nvPicPr>
        <p:blipFill>
          <a:blip r:embed="rId4"/>
          <a:srcRect t="28632" b="27137"/>
          <a:stretch>
            <a:fillRect/>
          </a:stretch>
        </p:blipFill>
        <p:spPr>
          <a:xfrm>
            <a:off x="1738744" y="297516"/>
            <a:ext cx="1305560" cy="320675"/>
          </a:xfrm>
          <a:prstGeom prst="rect">
            <a:avLst/>
          </a:prstGeom>
        </p:spPr>
      </p:pic>
      <p:sp>
        <p:nvSpPr>
          <p:cNvPr id="8" name="文本框 7"/>
          <p:cNvSpPr txBox="1"/>
          <p:nvPr/>
        </p:nvSpPr>
        <p:spPr>
          <a:xfrm>
            <a:off x="1576819" y="274021"/>
            <a:ext cx="233680" cy="368300"/>
          </a:xfrm>
          <a:prstGeom prst="rect">
            <a:avLst/>
          </a:prstGeom>
          <a:noFill/>
        </p:spPr>
        <p:txBody>
          <a:bodyPr wrap="none" rtlCol="0">
            <a:spAutoFit/>
          </a:bodyPr>
          <a:lstStyle/>
          <a:p>
            <a:r>
              <a:rPr lang="en-US" altLang="zh-CN"/>
              <a:t>|</a:t>
            </a:r>
          </a:p>
        </p:txBody>
      </p:sp>
      <p:pic>
        <p:nvPicPr>
          <p:cNvPr id="12" name="图片 11">
            <a:extLst>
              <a:ext uri="{FF2B5EF4-FFF2-40B4-BE49-F238E27FC236}">
                <a16:creationId xmlns:a16="http://schemas.microsoft.com/office/drawing/2014/main" id="{174F2D77-D21E-FB92-48C8-0554E2FF3574}"/>
              </a:ext>
            </a:extLst>
          </p:cNvPr>
          <p:cNvPicPr>
            <a:picLocks noChangeAspect="1"/>
          </p:cNvPicPr>
          <p:nvPr/>
        </p:nvPicPr>
        <p:blipFill>
          <a:blip r:embed="rId5"/>
          <a:stretch>
            <a:fillRect/>
          </a:stretch>
        </p:blipFill>
        <p:spPr>
          <a:xfrm>
            <a:off x="395536" y="339502"/>
            <a:ext cx="1246212" cy="278689"/>
          </a:xfrm>
          <a:prstGeom prst="rect">
            <a:avLst/>
          </a:prstGeom>
        </p:spPr>
      </p:pic>
      <p:sp>
        <p:nvSpPr>
          <p:cNvPr id="13" name="文本框 12">
            <a:extLst>
              <a:ext uri="{FF2B5EF4-FFF2-40B4-BE49-F238E27FC236}">
                <a16:creationId xmlns:a16="http://schemas.microsoft.com/office/drawing/2014/main" id="{E2487DAB-75E2-EB5D-3DB9-B5655CA39574}"/>
              </a:ext>
            </a:extLst>
          </p:cNvPr>
          <p:cNvSpPr txBox="1"/>
          <p:nvPr/>
        </p:nvSpPr>
        <p:spPr>
          <a:xfrm>
            <a:off x="627251" y="3939902"/>
            <a:ext cx="4088765" cy="338554"/>
          </a:xfrm>
          <a:prstGeom prst="rect">
            <a:avLst/>
          </a:prstGeom>
          <a:noFill/>
        </p:spPr>
        <p:txBody>
          <a:bodyPr wrap="square" rtlCol="0">
            <a:spAutoFit/>
          </a:bodyPr>
          <a:lstStyle/>
          <a:p>
            <a:r>
              <a:rPr lang="zh-CN" altLang="en-US" sz="1600" dirty="0">
                <a:solidFill>
                  <a:schemeClr val="tx1">
                    <a:lumMod val="65000"/>
                    <a:lumOff val="35000"/>
                  </a:schemeClr>
                </a:solidFill>
                <a:latin typeface="微软雅黑" charset="0"/>
                <a:ea typeface="微软雅黑" charset="0"/>
                <a:cs typeface="微软雅黑" charset="0"/>
              </a:rPr>
              <a:t>网易数帆 大数据产品专家</a:t>
            </a:r>
          </a:p>
        </p:txBody>
      </p:sp>
    </p:spTree>
  </p:cSld>
  <p:clrMapOvr>
    <a:masterClrMapping/>
  </p:clrMapOvr>
  <mc:AlternateContent xmlns:mc="http://schemas.openxmlformats.org/markup-compatibility/2006" xmlns:p14="http://schemas.microsoft.com/office/powerpoint/2010/main">
    <mc:Choice Requires="p14">
      <p:transition spd="slow" p14:dur="1500" advClick="0" advTm="7000"/>
    </mc:Choice>
    <mc:Fallback xmlns="">
      <p:transition spd="slow" advClick="0" advTm="7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2765968"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数据治理流程 </a:t>
            </a:r>
            <a:r>
              <a:rPr lang="en-US" altLang="zh-CN"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规范建模</a:t>
            </a:r>
          </a:p>
        </p:txBody>
      </p:sp>
      <p:sp>
        <p:nvSpPr>
          <p:cNvPr id="4" name="文本框 3">
            <a:extLst>
              <a:ext uri="{FF2B5EF4-FFF2-40B4-BE49-F238E27FC236}">
                <a16:creationId xmlns:a16="http://schemas.microsoft.com/office/drawing/2014/main" id="{E0295C96-615D-A985-1DC1-F0BEFF02652B}"/>
              </a:ext>
            </a:extLst>
          </p:cNvPr>
          <p:cNvSpPr txBox="1"/>
          <p:nvPr/>
        </p:nvSpPr>
        <p:spPr>
          <a:xfrm>
            <a:off x="465846" y="915566"/>
            <a:ext cx="7634546" cy="523220"/>
          </a:xfrm>
          <a:prstGeom prst="rect">
            <a:avLst/>
          </a:prstGeom>
          <a:noFill/>
        </p:spPr>
        <p:txBody>
          <a:bodyPr wrap="square" rtlCol="0">
            <a:spAutoFit/>
          </a:bodyPr>
          <a:lstStyle/>
          <a:p>
            <a:pPr marL="285750" indent="-285750">
              <a:buFont typeface="Arial" panose="020B0604020202020204" pitchFamily="34" charset="0"/>
              <a:buChar char="•"/>
            </a:pPr>
            <a:r>
              <a:rPr lang="zh-CN" altLang="en-US" sz="1400" dirty="0">
                <a:effectLst/>
                <a:latin typeface="Microsoft YaHei" panose="020B0503020204020204" pitchFamily="34" charset="-122"/>
                <a:ea typeface="Microsoft YaHei" panose="020B0503020204020204" pitchFamily="34" charset="-122"/>
              </a:rPr>
              <a:t>设计阶段，进行标准化的规范建模保证数据模型的规范化、提高数据资产化水平、提升数据质量</a:t>
            </a:r>
            <a:r>
              <a:rPr lang="zh-CN" altLang="en-US" sz="1400" dirty="0">
                <a:solidFill>
                  <a:srgbClr val="000000"/>
                </a:solidFill>
                <a:effectLst/>
                <a:latin typeface="Microsoft YaHei" panose="020B0503020204020204" pitchFamily="34" charset="-122"/>
                <a:ea typeface="Microsoft YaHei" panose="020B0503020204020204" pitchFamily="34" charset="-122"/>
              </a:rPr>
              <a:t>。</a:t>
            </a:r>
            <a:endParaRPr lang="zh-CN" altLang="en-US" sz="1400" dirty="0">
              <a:effectLst/>
              <a:latin typeface="Microsoft YaHei" panose="020B0503020204020204" pitchFamily="34" charset="-122"/>
              <a:ea typeface="Microsoft YaHei" panose="020B0503020204020204" pitchFamily="34" charset="-122"/>
            </a:endParaRPr>
          </a:p>
        </p:txBody>
      </p:sp>
      <p:pic>
        <p:nvPicPr>
          <p:cNvPr id="3" name="图片 2">
            <a:extLst>
              <a:ext uri="{FF2B5EF4-FFF2-40B4-BE49-F238E27FC236}">
                <a16:creationId xmlns:a16="http://schemas.microsoft.com/office/drawing/2014/main" id="{DE7B1BDB-E34F-0D00-0537-801990D85CE2}"/>
              </a:ext>
            </a:extLst>
          </p:cNvPr>
          <p:cNvPicPr>
            <a:picLocks noChangeAspect="1"/>
          </p:cNvPicPr>
          <p:nvPr/>
        </p:nvPicPr>
        <p:blipFill>
          <a:blip r:embed="rId3"/>
          <a:stretch>
            <a:fillRect/>
          </a:stretch>
        </p:blipFill>
        <p:spPr>
          <a:xfrm>
            <a:off x="639763" y="1851670"/>
            <a:ext cx="7772400" cy="1821367"/>
          </a:xfrm>
          <a:prstGeom prst="rect">
            <a:avLst/>
          </a:prstGeom>
        </p:spPr>
      </p:pic>
      <p:pic>
        <p:nvPicPr>
          <p:cNvPr id="13" name="图片 12" descr="datafun-logo">
            <a:extLst>
              <a:ext uri="{FF2B5EF4-FFF2-40B4-BE49-F238E27FC236}">
                <a16:creationId xmlns:a16="http://schemas.microsoft.com/office/drawing/2014/main" id="{C66C60ED-060E-CD41-76B2-EF503B3E3361}"/>
              </a:ext>
            </a:extLst>
          </p:cNvPr>
          <p:cNvPicPr>
            <a:picLocks noChangeAspect="1"/>
          </p:cNvPicPr>
          <p:nvPr/>
        </p:nvPicPr>
        <p:blipFill>
          <a:blip r:embed="rId4"/>
          <a:srcRect t="28632" b="27137"/>
          <a:stretch>
            <a:fillRect/>
          </a:stretch>
        </p:blipFill>
        <p:spPr>
          <a:xfrm>
            <a:off x="7596336" y="4659982"/>
            <a:ext cx="1305560" cy="320675"/>
          </a:xfrm>
          <a:prstGeom prst="rect">
            <a:avLst/>
          </a:prstGeom>
        </p:spPr>
      </p:pic>
      <p:sp>
        <p:nvSpPr>
          <p:cNvPr id="14" name="文本框 13">
            <a:extLst>
              <a:ext uri="{FF2B5EF4-FFF2-40B4-BE49-F238E27FC236}">
                <a16:creationId xmlns:a16="http://schemas.microsoft.com/office/drawing/2014/main" id="{4848440F-5D51-4124-26FA-59F460FC0CB8}"/>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5" name="图片 14">
            <a:extLst>
              <a:ext uri="{FF2B5EF4-FFF2-40B4-BE49-F238E27FC236}">
                <a16:creationId xmlns:a16="http://schemas.microsoft.com/office/drawing/2014/main" id="{17724BB9-877A-7B71-1F41-DD0809420AD0}"/>
              </a:ext>
            </a:extLst>
          </p:cNvPr>
          <p:cNvPicPr>
            <a:picLocks noChangeAspect="1"/>
          </p:cNvPicPr>
          <p:nvPr/>
        </p:nvPicPr>
        <p:blipFill>
          <a:blip r:embed="rId5"/>
          <a:stretch>
            <a:fillRect/>
          </a:stretch>
        </p:blipFill>
        <p:spPr>
          <a:xfrm>
            <a:off x="6253128" y="4680975"/>
            <a:ext cx="1246212" cy="278689"/>
          </a:xfrm>
          <a:prstGeom prst="rect">
            <a:avLst/>
          </a:prstGeom>
        </p:spPr>
      </p:pic>
    </p:spTree>
    <p:extLst>
      <p:ext uri="{BB962C8B-B14F-4D97-AF65-F5344CB8AC3E}">
        <p14:creationId xmlns:p14="http://schemas.microsoft.com/office/powerpoint/2010/main" val="686368539"/>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3495335"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数据治理流程 </a:t>
            </a:r>
            <a:r>
              <a:rPr lang="en-US" altLang="zh-CN"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元数据资产治理</a:t>
            </a:r>
          </a:p>
        </p:txBody>
      </p:sp>
      <p:sp>
        <p:nvSpPr>
          <p:cNvPr id="4" name="文本框 3">
            <a:extLst>
              <a:ext uri="{FF2B5EF4-FFF2-40B4-BE49-F238E27FC236}">
                <a16:creationId xmlns:a16="http://schemas.microsoft.com/office/drawing/2014/main" id="{E0295C96-615D-A985-1DC1-F0BEFF02652B}"/>
              </a:ext>
            </a:extLst>
          </p:cNvPr>
          <p:cNvSpPr txBox="1"/>
          <p:nvPr/>
        </p:nvSpPr>
        <p:spPr>
          <a:xfrm>
            <a:off x="465846" y="915566"/>
            <a:ext cx="7850570" cy="890693"/>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1200" dirty="0">
                <a:effectLst/>
                <a:latin typeface="Microsoft YaHei" panose="020B0503020204020204" pitchFamily="34" charset="-122"/>
                <a:ea typeface="Microsoft YaHei" panose="020B0503020204020204" pitchFamily="34" charset="-122"/>
              </a:rPr>
              <a:t>在元数据管理中将业务元数据、技术元数据、管理元数据补充完整，然后根据元数据的治理发布流程将元数据发布上线。同时配合数据资产中心的资产健康诊断以及基于</a:t>
            </a:r>
            <a:r>
              <a:rPr lang="en" altLang="zh-CN" sz="1200" dirty="0">
                <a:effectLst/>
                <a:latin typeface="Microsoft YaHei" panose="020B0503020204020204" pitchFamily="34" charset="-122"/>
                <a:ea typeface="Microsoft YaHei" panose="020B0503020204020204" pitchFamily="34" charset="-122"/>
              </a:rPr>
              <a:t>ROI</a:t>
            </a:r>
            <a:r>
              <a:rPr lang="zh-CN" altLang="en-US" sz="1200" dirty="0">
                <a:effectLst/>
                <a:latin typeface="Microsoft YaHei" panose="020B0503020204020204" pitchFamily="34" charset="-122"/>
                <a:ea typeface="Microsoft YaHei" panose="020B0503020204020204" pitchFamily="34" charset="-122"/>
              </a:rPr>
              <a:t>的数据资产精细化管理，对数据资产的健康情况和使用情况进行实时的观察，识别并了解有价值的资产</a:t>
            </a:r>
            <a:r>
              <a:rPr lang="zh-CN" altLang="en-US" sz="1200" dirty="0">
                <a:solidFill>
                  <a:srgbClr val="000000"/>
                </a:solidFill>
                <a:effectLst/>
                <a:latin typeface="Microsoft YaHei" panose="020B0503020204020204" pitchFamily="34" charset="-122"/>
                <a:ea typeface="Microsoft YaHei" panose="020B0503020204020204" pitchFamily="34" charset="-122"/>
              </a:rPr>
              <a:t>。</a:t>
            </a:r>
            <a:endParaRPr lang="zh-CN" altLang="en-US" sz="1200" dirty="0">
              <a:effectLst/>
              <a:latin typeface="Microsoft YaHei" panose="020B0503020204020204" pitchFamily="34" charset="-122"/>
              <a:ea typeface="Microsoft YaHei" panose="020B0503020204020204" pitchFamily="34" charset="-122"/>
            </a:endParaRPr>
          </a:p>
        </p:txBody>
      </p:sp>
      <p:pic>
        <p:nvPicPr>
          <p:cNvPr id="8" name="图片 7">
            <a:extLst>
              <a:ext uri="{FF2B5EF4-FFF2-40B4-BE49-F238E27FC236}">
                <a16:creationId xmlns:a16="http://schemas.microsoft.com/office/drawing/2014/main" id="{F71C2024-AF65-4799-3DC0-395B2D0BAD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9592" y="1995686"/>
            <a:ext cx="7772400" cy="2258402"/>
          </a:xfrm>
          <a:prstGeom prst="rect">
            <a:avLst/>
          </a:prstGeom>
        </p:spPr>
      </p:pic>
      <p:pic>
        <p:nvPicPr>
          <p:cNvPr id="7" name="图片 6" descr="datafun-logo">
            <a:extLst>
              <a:ext uri="{FF2B5EF4-FFF2-40B4-BE49-F238E27FC236}">
                <a16:creationId xmlns:a16="http://schemas.microsoft.com/office/drawing/2014/main" id="{3D56E01E-462E-4C6B-473A-A471433F242C}"/>
              </a:ext>
            </a:extLst>
          </p:cNvPr>
          <p:cNvPicPr>
            <a:picLocks noChangeAspect="1"/>
          </p:cNvPicPr>
          <p:nvPr/>
        </p:nvPicPr>
        <p:blipFill>
          <a:blip r:embed="rId4"/>
          <a:srcRect t="28632" b="27137"/>
          <a:stretch>
            <a:fillRect/>
          </a:stretch>
        </p:blipFill>
        <p:spPr>
          <a:xfrm>
            <a:off x="7596336" y="4659982"/>
            <a:ext cx="1305560" cy="320675"/>
          </a:xfrm>
          <a:prstGeom prst="rect">
            <a:avLst/>
          </a:prstGeom>
        </p:spPr>
      </p:pic>
      <p:sp>
        <p:nvSpPr>
          <p:cNvPr id="9" name="文本框 8">
            <a:extLst>
              <a:ext uri="{FF2B5EF4-FFF2-40B4-BE49-F238E27FC236}">
                <a16:creationId xmlns:a16="http://schemas.microsoft.com/office/drawing/2014/main" id="{7B993C61-556C-F287-7E59-CB2C9B896F60}"/>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2" name="图片 11">
            <a:extLst>
              <a:ext uri="{FF2B5EF4-FFF2-40B4-BE49-F238E27FC236}">
                <a16:creationId xmlns:a16="http://schemas.microsoft.com/office/drawing/2014/main" id="{02BC9B62-3DCE-3A7A-2D68-6B1DEDEA8495}"/>
              </a:ext>
            </a:extLst>
          </p:cNvPr>
          <p:cNvPicPr>
            <a:picLocks noChangeAspect="1"/>
          </p:cNvPicPr>
          <p:nvPr/>
        </p:nvPicPr>
        <p:blipFill>
          <a:blip r:embed="rId5"/>
          <a:stretch>
            <a:fillRect/>
          </a:stretch>
        </p:blipFill>
        <p:spPr>
          <a:xfrm>
            <a:off x="6253128" y="4680975"/>
            <a:ext cx="1246212" cy="278689"/>
          </a:xfrm>
          <a:prstGeom prst="rect">
            <a:avLst/>
          </a:prstGeom>
        </p:spPr>
      </p:pic>
    </p:spTree>
    <p:extLst>
      <p:ext uri="{BB962C8B-B14F-4D97-AF65-F5344CB8AC3E}">
        <p14:creationId xmlns:p14="http://schemas.microsoft.com/office/powerpoint/2010/main" val="1152971620"/>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3264503"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数据治理流程 </a:t>
            </a:r>
            <a:r>
              <a:rPr lang="en-US" altLang="zh-CN"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湖外数据治理</a:t>
            </a:r>
          </a:p>
        </p:txBody>
      </p:sp>
      <p:sp>
        <p:nvSpPr>
          <p:cNvPr id="4" name="文本框 3">
            <a:extLst>
              <a:ext uri="{FF2B5EF4-FFF2-40B4-BE49-F238E27FC236}">
                <a16:creationId xmlns:a16="http://schemas.microsoft.com/office/drawing/2014/main" id="{E0295C96-615D-A985-1DC1-F0BEFF02652B}"/>
              </a:ext>
            </a:extLst>
          </p:cNvPr>
          <p:cNvSpPr txBox="1"/>
          <p:nvPr/>
        </p:nvSpPr>
        <p:spPr>
          <a:xfrm>
            <a:off x="465846" y="915566"/>
            <a:ext cx="7850570" cy="33669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1200" dirty="0">
                <a:solidFill>
                  <a:srgbClr val="000000"/>
                </a:solidFill>
                <a:effectLst/>
                <a:latin typeface="Microsoft YaHei" panose="020B0503020204020204" pitchFamily="34" charset="-122"/>
                <a:ea typeface="Microsoft YaHei" panose="020B0503020204020204" pitchFamily="34" charset="-122"/>
              </a:rPr>
              <a:t>湖外的数据治理流程</a:t>
            </a:r>
            <a:endParaRPr lang="zh-CN" altLang="en-US" sz="1200" dirty="0">
              <a:effectLst/>
              <a:latin typeface="Microsoft YaHei" panose="020B0503020204020204" pitchFamily="34" charset="-122"/>
              <a:ea typeface="Microsoft YaHei" panose="020B0503020204020204" pitchFamily="34" charset="-122"/>
            </a:endParaRPr>
          </a:p>
        </p:txBody>
      </p:sp>
      <p:pic>
        <p:nvPicPr>
          <p:cNvPr id="3" name="图片 2">
            <a:extLst>
              <a:ext uri="{FF2B5EF4-FFF2-40B4-BE49-F238E27FC236}">
                <a16:creationId xmlns:a16="http://schemas.microsoft.com/office/drawing/2014/main" id="{CA82C3EB-A419-14E4-38BC-D1DD1084CBFD}"/>
              </a:ext>
            </a:extLst>
          </p:cNvPr>
          <p:cNvPicPr>
            <a:picLocks noChangeAspect="1"/>
          </p:cNvPicPr>
          <p:nvPr/>
        </p:nvPicPr>
        <p:blipFill>
          <a:blip r:embed="rId3"/>
          <a:stretch>
            <a:fillRect/>
          </a:stretch>
        </p:blipFill>
        <p:spPr>
          <a:xfrm>
            <a:off x="2123728" y="1203598"/>
            <a:ext cx="3764311" cy="3512397"/>
          </a:xfrm>
          <a:prstGeom prst="rect">
            <a:avLst/>
          </a:prstGeom>
        </p:spPr>
      </p:pic>
      <p:pic>
        <p:nvPicPr>
          <p:cNvPr id="8" name="图片 7" descr="datafun-logo">
            <a:extLst>
              <a:ext uri="{FF2B5EF4-FFF2-40B4-BE49-F238E27FC236}">
                <a16:creationId xmlns:a16="http://schemas.microsoft.com/office/drawing/2014/main" id="{00EB574D-0A49-7416-5541-5F884D60C575}"/>
              </a:ext>
            </a:extLst>
          </p:cNvPr>
          <p:cNvPicPr>
            <a:picLocks noChangeAspect="1"/>
          </p:cNvPicPr>
          <p:nvPr/>
        </p:nvPicPr>
        <p:blipFill>
          <a:blip r:embed="rId4"/>
          <a:srcRect t="28632" b="27137"/>
          <a:stretch>
            <a:fillRect/>
          </a:stretch>
        </p:blipFill>
        <p:spPr>
          <a:xfrm>
            <a:off x="7596336" y="4659982"/>
            <a:ext cx="1305560" cy="320675"/>
          </a:xfrm>
          <a:prstGeom prst="rect">
            <a:avLst/>
          </a:prstGeom>
        </p:spPr>
      </p:pic>
      <p:sp>
        <p:nvSpPr>
          <p:cNvPr id="9" name="文本框 8">
            <a:extLst>
              <a:ext uri="{FF2B5EF4-FFF2-40B4-BE49-F238E27FC236}">
                <a16:creationId xmlns:a16="http://schemas.microsoft.com/office/drawing/2014/main" id="{9D2D09CD-C77E-9E6E-2F68-06D9E8E384F3}"/>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2" name="图片 11">
            <a:extLst>
              <a:ext uri="{FF2B5EF4-FFF2-40B4-BE49-F238E27FC236}">
                <a16:creationId xmlns:a16="http://schemas.microsoft.com/office/drawing/2014/main" id="{7EABCA77-D861-8298-16C7-64D0619739AC}"/>
              </a:ext>
            </a:extLst>
          </p:cNvPr>
          <p:cNvPicPr>
            <a:picLocks noChangeAspect="1"/>
          </p:cNvPicPr>
          <p:nvPr/>
        </p:nvPicPr>
        <p:blipFill>
          <a:blip r:embed="rId5"/>
          <a:stretch>
            <a:fillRect/>
          </a:stretch>
        </p:blipFill>
        <p:spPr>
          <a:xfrm>
            <a:off x="6253128" y="4680975"/>
            <a:ext cx="1246212" cy="278689"/>
          </a:xfrm>
          <a:prstGeom prst="rect">
            <a:avLst/>
          </a:prstGeom>
        </p:spPr>
      </p:pic>
    </p:spTree>
    <p:extLst>
      <p:ext uri="{BB962C8B-B14F-4D97-AF65-F5344CB8AC3E}">
        <p14:creationId xmlns:p14="http://schemas.microsoft.com/office/powerpoint/2010/main" val="1355215499"/>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3331829"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数据治理流程 </a:t>
            </a:r>
            <a:r>
              <a:rPr lang="en-US" altLang="zh-CN"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湖内数据治理</a:t>
            </a:r>
          </a:p>
        </p:txBody>
      </p:sp>
      <p:sp>
        <p:nvSpPr>
          <p:cNvPr id="4" name="文本框 3">
            <a:extLst>
              <a:ext uri="{FF2B5EF4-FFF2-40B4-BE49-F238E27FC236}">
                <a16:creationId xmlns:a16="http://schemas.microsoft.com/office/drawing/2014/main" id="{E0295C96-615D-A985-1DC1-F0BEFF02652B}"/>
              </a:ext>
            </a:extLst>
          </p:cNvPr>
          <p:cNvSpPr txBox="1"/>
          <p:nvPr/>
        </p:nvSpPr>
        <p:spPr>
          <a:xfrm>
            <a:off x="465846" y="915566"/>
            <a:ext cx="7850570" cy="33669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1200" dirty="0">
                <a:solidFill>
                  <a:srgbClr val="000000"/>
                </a:solidFill>
                <a:effectLst/>
                <a:latin typeface="Microsoft YaHei" panose="020B0503020204020204" pitchFamily="34" charset="-122"/>
                <a:ea typeface="Microsoft YaHei" panose="020B0503020204020204" pitchFamily="34" charset="-122"/>
              </a:rPr>
              <a:t>湖</a:t>
            </a:r>
            <a:r>
              <a:rPr lang="zh-CN" altLang="en-US" sz="1200" dirty="0">
                <a:solidFill>
                  <a:srgbClr val="000000"/>
                </a:solidFill>
                <a:latin typeface="Microsoft YaHei" panose="020B0503020204020204" pitchFamily="34" charset="-122"/>
                <a:ea typeface="Microsoft YaHei" panose="020B0503020204020204" pitchFamily="34" charset="-122"/>
              </a:rPr>
              <a:t>内的</a:t>
            </a:r>
            <a:r>
              <a:rPr lang="zh-CN" altLang="en-US" sz="1200" dirty="0">
                <a:solidFill>
                  <a:srgbClr val="000000"/>
                </a:solidFill>
                <a:effectLst/>
                <a:latin typeface="Microsoft YaHei" panose="020B0503020204020204" pitchFamily="34" charset="-122"/>
                <a:ea typeface="Microsoft YaHei" panose="020B0503020204020204" pitchFamily="34" charset="-122"/>
              </a:rPr>
              <a:t>数据治理流程</a:t>
            </a:r>
            <a:endParaRPr lang="zh-CN" altLang="en-US" sz="1200" dirty="0">
              <a:effectLst/>
              <a:latin typeface="Microsoft YaHei" panose="020B0503020204020204" pitchFamily="34" charset="-122"/>
              <a:ea typeface="Microsoft YaHei" panose="020B0503020204020204" pitchFamily="34" charset="-122"/>
            </a:endParaRPr>
          </a:p>
        </p:txBody>
      </p:sp>
      <p:pic>
        <p:nvPicPr>
          <p:cNvPr id="5" name="图片 4">
            <a:extLst>
              <a:ext uri="{FF2B5EF4-FFF2-40B4-BE49-F238E27FC236}">
                <a16:creationId xmlns:a16="http://schemas.microsoft.com/office/drawing/2014/main" id="{20AABD5F-8419-CCAF-A24F-0CC640649FCD}"/>
              </a:ext>
            </a:extLst>
          </p:cNvPr>
          <p:cNvPicPr>
            <a:picLocks noChangeAspect="1"/>
          </p:cNvPicPr>
          <p:nvPr/>
        </p:nvPicPr>
        <p:blipFill>
          <a:blip r:embed="rId3"/>
          <a:stretch>
            <a:fillRect/>
          </a:stretch>
        </p:blipFill>
        <p:spPr>
          <a:xfrm>
            <a:off x="1547664" y="1275606"/>
            <a:ext cx="4332551" cy="3579862"/>
          </a:xfrm>
          <a:prstGeom prst="rect">
            <a:avLst/>
          </a:prstGeom>
        </p:spPr>
      </p:pic>
      <p:pic>
        <p:nvPicPr>
          <p:cNvPr id="13" name="图片 12" descr="datafun-logo">
            <a:extLst>
              <a:ext uri="{FF2B5EF4-FFF2-40B4-BE49-F238E27FC236}">
                <a16:creationId xmlns:a16="http://schemas.microsoft.com/office/drawing/2014/main" id="{A5089960-B7E4-CF66-3578-CB192FA0F0D5}"/>
              </a:ext>
            </a:extLst>
          </p:cNvPr>
          <p:cNvPicPr>
            <a:picLocks noChangeAspect="1"/>
          </p:cNvPicPr>
          <p:nvPr/>
        </p:nvPicPr>
        <p:blipFill>
          <a:blip r:embed="rId4"/>
          <a:srcRect t="28632" b="27137"/>
          <a:stretch>
            <a:fillRect/>
          </a:stretch>
        </p:blipFill>
        <p:spPr>
          <a:xfrm>
            <a:off x="7596336" y="4659982"/>
            <a:ext cx="1305560" cy="320675"/>
          </a:xfrm>
          <a:prstGeom prst="rect">
            <a:avLst/>
          </a:prstGeom>
        </p:spPr>
      </p:pic>
      <p:sp>
        <p:nvSpPr>
          <p:cNvPr id="14" name="文本框 13">
            <a:extLst>
              <a:ext uri="{FF2B5EF4-FFF2-40B4-BE49-F238E27FC236}">
                <a16:creationId xmlns:a16="http://schemas.microsoft.com/office/drawing/2014/main" id="{78E91157-76E3-D920-2D49-2CAA4CBA583E}"/>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5" name="图片 14">
            <a:extLst>
              <a:ext uri="{FF2B5EF4-FFF2-40B4-BE49-F238E27FC236}">
                <a16:creationId xmlns:a16="http://schemas.microsoft.com/office/drawing/2014/main" id="{1BC400B1-A8F8-7E65-9E7A-21B669D0AA3E}"/>
              </a:ext>
            </a:extLst>
          </p:cNvPr>
          <p:cNvPicPr>
            <a:picLocks noChangeAspect="1"/>
          </p:cNvPicPr>
          <p:nvPr/>
        </p:nvPicPr>
        <p:blipFill>
          <a:blip r:embed="rId5"/>
          <a:stretch>
            <a:fillRect/>
          </a:stretch>
        </p:blipFill>
        <p:spPr>
          <a:xfrm>
            <a:off x="6253128" y="4680975"/>
            <a:ext cx="1246212" cy="278689"/>
          </a:xfrm>
          <a:prstGeom prst="rect">
            <a:avLst/>
          </a:prstGeom>
        </p:spPr>
      </p:pic>
    </p:spTree>
    <p:extLst>
      <p:ext uri="{BB962C8B-B14F-4D97-AF65-F5344CB8AC3E}">
        <p14:creationId xmlns:p14="http://schemas.microsoft.com/office/powerpoint/2010/main" val="1167171"/>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3227633"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a:t>
            </a:r>
            <a:r>
              <a:rPr lang="zh-CN" altLang="en-US"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制度</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a:t>
            </a:r>
            <a:r>
              <a:rPr lang="en-US" altLang="zh-CN"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开发规范制度</a:t>
            </a:r>
          </a:p>
        </p:txBody>
      </p:sp>
      <p:sp>
        <p:nvSpPr>
          <p:cNvPr id="4" name="文本框 3">
            <a:extLst>
              <a:ext uri="{FF2B5EF4-FFF2-40B4-BE49-F238E27FC236}">
                <a16:creationId xmlns:a16="http://schemas.microsoft.com/office/drawing/2014/main" id="{E0295C96-615D-A985-1DC1-F0BEFF02652B}"/>
              </a:ext>
            </a:extLst>
          </p:cNvPr>
          <p:cNvSpPr txBox="1"/>
          <p:nvPr/>
        </p:nvSpPr>
        <p:spPr>
          <a:xfrm>
            <a:off x="465846" y="915566"/>
            <a:ext cx="7850570" cy="33669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1200" dirty="0">
                <a:solidFill>
                  <a:srgbClr val="000000"/>
                </a:solidFill>
                <a:effectLst/>
                <a:latin typeface="Microsoft YaHei" panose="020B0503020204020204" pitchFamily="34" charset="-122"/>
                <a:ea typeface="Microsoft YaHei" panose="020B0503020204020204" pitchFamily="34" charset="-122"/>
              </a:rPr>
              <a:t>开发规范制度为企业内部的应用团队、业务团队、中台团队提供设计开发依据。</a:t>
            </a:r>
            <a:endParaRPr lang="zh-CN" altLang="en-US" sz="1200" dirty="0">
              <a:effectLst/>
              <a:latin typeface="Microsoft YaHei" panose="020B0503020204020204" pitchFamily="34" charset="-122"/>
              <a:ea typeface="Microsoft YaHei" panose="020B0503020204020204" pitchFamily="34" charset="-122"/>
            </a:endParaRPr>
          </a:p>
        </p:txBody>
      </p:sp>
      <p:pic>
        <p:nvPicPr>
          <p:cNvPr id="6148" name="Picture 4">
            <a:extLst>
              <a:ext uri="{FF2B5EF4-FFF2-40B4-BE49-F238E27FC236}">
                <a16:creationId xmlns:a16="http://schemas.microsoft.com/office/drawing/2014/main" id="{1F443D4C-725D-4E26-C8F8-5959B8C33D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63688" y="1275606"/>
            <a:ext cx="4896544" cy="3445874"/>
          </a:xfrm>
          <a:prstGeom prst="rect">
            <a:avLst/>
          </a:prstGeom>
          <a:noFill/>
          <a:extLst>
            <a:ext uri="{909E8E84-426E-40DD-AFC4-6F175D3DCCD1}">
              <a14:hiddenFill xmlns:a14="http://schemas.microsoft.com/office/drawing/2010/main">
                <a:solidFill>
                  <a:srgbClr val="FFFFFF"/>
                </a:solidFill>
              </a14:hiddenFill>
            </a:ext>
          </a:extLst>
        </p:spPr>
      </p:pic>
      <p:pic>
        <p:nvPicPr>
          <p:cNvPr id="8" name="图片 7" descr="datafun-logo">
            <a:extLst>
              <a:ext uri="{FF2B5EF4-FFF2-40B4-BE49-F238E27FC236}">
                <a16:creationId xmlns:a16="http://schemas.microsoft.com/office/drawing/2014/main" id="{C1C1F855-8A39-732D-E531-AF0AD72C87D5}"/>
              </a:ext>
            </a:extLst>
          </p:cNvPr>
          <p:cNvPicPr>
            <a:picLocks noChangeAspect="1"/>
          </p:cNvPicPr>
          <p:nvPr/>
        </p:nvPicPr>
        <p:blipFill>
          <a:blip r:embed="rId4"/>
          <a:srcRect t="28632" b="27137"/>
          <a:stretch>
            <a:fillRect/>
          </a:stretch>
        </p:blipFill>
        <p:spPr>
          <a:xfrm>
            <a:off x="7596336" y="4659982"/>
            <a:ext cx="1305560" cy="320675"/>
          </a:xfrm>
          <a:prstGeom prst="rect">
            <a:avLst/>
          </a:prstGeom>
        </p:spPr>
      </p:pic>
      <p:sp>
        <p:nvSpPr>
          <p:cNvPr id="9" name="文本框 8">
            <a:extLst>
              <a:ext uri="{FF2B5EF4-FFF2-40B4-BE49-F238E27FC236}">
                <a16:creationId xmlns:a16="http://schemas.microsoft.com/office/drawing/2014/main" id="{D75F468C-627E-2A35-AA4E-E6892C50B1EB}"/>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2" name="图片 11">
            <a:extLst>
              <a:ext uri="{FF2B5EF4-FFF2-40B4-BE49-F238E27FC236}">
                <a16:creationId xmlns:a16="http://schemas.microsoft.com/office/drawing/2014/main" id="{890C4892-F21A-38F6-FF21-35C725CA7F35}"/>
              </a:ext>
            </a:extLst>
          </p:cNvPr>
          <p:cNvPicPr>
            <a:picLocks noChangeAspect="1"/>
          </p:cNvPicPr>
          <p:nvPr/>
        </p:nvPicPr>
        <p:blipFill>
          <a:blip r:embed="rId5"/>
          <a:stretch>
            <a:fillRect/>
          </a:stretch>
        </p:blipFill>
        <p:spPr>
          <a:xfrm>
            <a:off x="6253128" y="4680975"/>
            <a:ext cx="1246212" cy="278689"/>
          </a:xfrm>
          <a:prstGeom prst="rect">
            <a:avLst/>
          </a:prstGeom>
        </p:spPr>
      </p:pic>
    </p:spTree>
    <p:extLst>
      <p:ext uri="{BB962C8B-B14F-4D97-AF65-F5344CB8AC3E}">
        <p14:creationId xmlns:p14="http://schemas.microsoft.com/office/powerpoint/2010/main" val="2674088410"/>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3227633"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a:t>
            </a:r>
            <a:r>
              <a:rPr lang="zh-CN" altLang="en-US"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制度</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a:t>
            </a:r>
            <a:r>
              <a:rPr lang="en-US" altLang="zh-CN"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指标管理制度</a:t>
            </a:r>
          </a:p>
        </p:txBody>
      </p:sp>
      <p:sp>
        <p:nvSpPr>
          <p:cNvPr id="4" name="文本框 3">
            <a:extLst>
              <a:ext uri="{FF2B5EF4-FFF2-40B4-BE49-F238E27FC236}">
                <a16:creationId xmlns:a16="http://schemas.microsoft.com/office/drawing/2014/main" id="{E0295C96-615D-A985-1DC1-F0BEFF02652B}"/>
              </a:ext>
            </a:extLst>
          </p:cNvPr>
          <p:cNvSpPr txBox="1"/>
          <p:nvPr/>
        </p:nvSpPr>
        <p:spPr>
          <a:xfrm>
            <a:off x="465846" y="915566"/>
            <a:ext cx="7850570" cy="33669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1200" dirty="0">
                <a:solidFill>
                  <a:srgbClr val="000000"/>
                </a:solidFill>
                <a:effectLst/>
                <a:latin typeface="Microsoft YaHei" panose="020B0503020204020204" pitchFamily="34" charset="-122"/>
                <a:ea typeface="Microsoft YaHei" panose="020B0503020204020204" pitchFamily="34" charset="-122"/>
              </a:rPr>
              <a:t>指标管理制度明确指标模版，定义指标名称、类型、口径等录入规范。</a:t>
            </a:r>
            <a:endParaRPr lang="zh-CN" altLang="en-US" sz="1200" dirty="0">
              <a:effectLst/>
              <a:latin typeface="Microsoft YaHei" panose="020B0503020204020204" pitchFamily="34" charset="-122"/>
              <a:ea typeface="Microsoft YaHei" panose="020B0503020204020204" pitchFamily="34" charset="-122"/>
            </a:endParaRPr>
          </a:p>
        </p:txBody>
      </p:sp>
      <p:pic>
        <p:nvPicPr>
          <p:cNvPr id="3" name="图片 2">
            <a:extLst>
              <a:ext uri="{FF2B5EF4-FFF2-40B4-BE49-F238E27FC236}">
                <a16:creationId xmlns:a16="http://schemas.microsoft.com/office/drawing/2014/main" id="{42B07422-2438-538E-6CEF-D500388C56AF}"/>
              </a:ext>
            </a:extLst>
          </p:cNvPr>
          <p:cNvPicPr>
            <a:picLocks noChangeAspect="1"/>
          </p:cNvPicPr>
          <p:nvPr/>
        </p:nvPicPr>
        <p:blipFill>
          <a:blip r:embed="rId3"/>
          <a:stretch>
            <a:fillRect/>
          </a:stretch>
        </p:blipFill>
        <p:spPr>
          <a:xfrm>
            <a:off x="639763" y="1491630"/>
            <a:ext cx="7772400" cy="2639856"/>
          </a:xfrm>
          <a:prstGeom prst="rect">
            <a:avLst/>
          </a:prstGeom>
        </p:spPr>
      </p:pic>
      <p:pic>
        <p:nvPicPr>
          <p:cNvPr id="8" name="图片 7" descr="datafun-logo">
            <a:extLst>
              <a:ext uri="{FF2B5EF4-FFF2-40B4-BE49-F238E27FC236}">
                <a16:creationId xmlns:a16="http://schemas.microsoft.com/office/drawing/2014/main" id="{942A7C50-0C7E-CEEF-7E6A-5EC38B2C49B5}"/>
              </a:ext>
            </a:extLst>
          </p:cNvPr>
          <p:cNvPicPr>
            <a:picLocks noChangeAspect="1"/>
          </p:cNvPicPr>
          <p:nvPr/>
        </p:nvPicPr>
        <p:blipFill>
          <a:blip r:embed="rId4"/>
          <a:srcRect t="28632" b="27137"/>
          <a:stretch>
            <a:fillRect/>
          </a:stretch>
        </p:blipFill>
        <p:spPr>
          <a:xfrm>
            <a:off x="7596336" y="4659982"/>
            <a:ext cx="1305560" cy="320675"/>
          </a:xfrm>
          <a:prstGeom prst="rect">
            <a:avLst/>
          </a:prstGeom>
        </p:spPr>
      </p:pic>
      <p:sp>
        <p:nvSpPr>
          <p:cNvPr id="9" name="文本框 8">
            <a:extLst>
              <a:ext uri="{FF2B5EF4-FFF2-40B4-BE49-F238E27FC236}">
                <a16:creationId xmlns:a16="http://schemas.microsoft.com/office/drawing/2014/main" id="{DA039E39-195B-5631-6244-962A377C1100}"/>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2" name="图片 11">
            <a:extLst>
              <a:ext uri="{FF2B5EF4-FFF2-40B4-BE49-F238E27FC236}">
                <a16:creationId xmlns:a16="http://schemas.microsoft.com/office/drawing/2014/main" id="{203CE40F-B6F9-87B0-AB80-4CC982EEAF9D}"/>
              </a:ext>
            </a:extLst>
          </p:cNvPr>
          <p:cNvPicPr>
            <a:picLocks noChangeAspect="1"/>
          </p:cNvPicPr>
          <p:nvPr/>
        </p:nvPicPr>
        <p:blipFill>
          <a:blip r:embed="rId5"/>
          <a:stretch>
            <a:fillRect/>
          </a:stretch>
        </p:blipFill>
        <p:spPr>
          <a:xfrm>
            <a:off x="6253128" y="4680975"/>
            <a:ext cx="1246212" cy="278689"/>
          </a:xfrm>
          <a:prstGeom prst="rect">
            <a:avLst/>
          </a:prstGeom>
        </p:spPr>
      </p:pic>
    </p:spTree>
    <p:extLst>
      <p:ext uri="{BB962C8B-B14F-4D97-AF65-F5344CB8AC3E}">
        <p14:creationId xmlns:p14="http://schemas.microsoft.com/office/powerpoint/2010/main" val="1505680036"/>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3689298"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a:t>
            </a:r>
            <a:r>
              <a:rPr lang="zh-CN" altLang="en-US"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制度</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a:t>
            </a:r>
            <a:r>
              <a:rPr lang="en-US" altLang="zh-CN"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数据质量管理制度</a:t>
            </a:r>
          </a:p>
        </p:txBody>
      </p:sp>
      <p:sp>
        <p:nvSpPr>
          <p:cNvPr id="4" name="文本框 3">
            <a:extLst>
              <a:ext uri="{FF2B5EF4-FFF2-40B4-BE49-F238E27FC236}">
                <a16:creationId xmlns:a16="http://schemas.microsoft.com/office/drawing/2014/main" id="{E0295C96-615D-A985-1DC1-F0BEFF02652B}"/>
              </a:ext>
            </a:extLst>
          </p:cNvPr>
          <p:cNvSpPr txBox="1"/>
          <p:nvPr/>
        </p:nvSpPr>
        <p:spPr>
          <a:xfrm>
            <a:off x="465846" y="915566"/>
            <a:ext cx="7850570" cy="33669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1200" dirty="0">
                <a:solidFill>
                  <a:srgbClr val="000000"/>
                </a:solidFill>
                <a:effectLst/>
                <a:latin typeface="Microsoft YaHei" panose="020B0503020204020204" pitchFamily="34" charset="-122"/>
                <a:ea typeface="Microsoft YaHei" panose="020B0503020204020204" pitchFamily="34" charset="-122"/>
              </a:rPr>
              <a:t>数据质量管理制度包括事前规则定义、事中质量监控、事后量化分析和问题追溯。</a:t>
            </a:r>
            <a:endParaRPr lang="zh-CN" altLang="en-US" sz="1200" dirty="0">
              <a:effectLst/>
              <a:latin typeface="Microsoft YaHei" panose="020B0503020204020204" pitchFamily="34" charset="-122"/>
              <a:ea typeface="Microsoft YaHei" panose="020B0503020204020204" pitchFamily="34" charset="-122"/>
            </a:endParaRPr>
          </a:p>
        </p:txBody>
      </p:sp>
      <p:pic>
        <p:nvPicPr>
          <p:cNvPr id="3" name="图片 2">
            <a:extLst>
              <a:ext uri="{FF2B5EF4-FFF2-40B4-BE49-F238E27FC236}">
                <a16:creationId xmlns:a16="http://schemas.microsoft.com/office/drawing/2014/main" id="{C3C3E86D-7954-4309-C00E-46D53D90BA34}"/>
              </a:ext>
            </a:extLst>
          </p:cNvPr>
          <p:cNvPicPr>
            <a:picLocks noChangeAspect="1"/>
          </p:cNvPicPr>
          <p:nvPr/>
        </p:nvPicPr>
        <p:blipFill>
          <a:blip r:embed="rId3"/>
          <a:stretch>
            <a:fillRect/>
          </a:stretch>
        </p:blipFill>
        <p:spPr>
          <a:xfrm>
            <a:off x="683568" y="1347614"/>
            <a:ext cx="6954940" cy="3100755"/>
          </a:xfrm>
          <a:prstGeom prst="rect">
            <a:avLst/>
          </a:prstGeom>
        </p:spPr>
      </p:pic>
      <p:pic>
        <p:nvPicPr>
          <p:cNvPr id="8" name="图片 7" descr="datafun-logo">
            <a:extLst>
              <a:ext uri="{FF2B5EF4-FFF2-40B4-BE49-F238E27FC236}">
                <a16:creationId xmlns:a16="http://schemas.microsoft.com/office/drawing/2014/main" id="{C2148227-3E0A-B3C8-1602-B8E78CAA100A}"/>
              </a:ext>
            </a:extLst>
          </p:cNvPr>
          <p:cNvPicPr>
            <a:picLocks noChangeAspect="1"/>
          </p:cNvPicPr>
          <p:nvPr/>
        </p:nvPicPr>
        <p:blipFill>
          <a:blip r:embed="rId4"/>
          <a:srcRect t="28632" b="27137"/>
          <a:stretch>
            <a:fillRect/>
          </a:stretch>
        </p:blipFill>
        <p:spPr>
          <a:xfrm>
            <a:off x="7596336" y="4659982"/>
            <a:ext cx="1305560" cy="320675"/>
          </a:xfrm>
          <a:prstGeom prst="rect">
            <a:avLst/>
          </a:prstGeom>
        </p:spPr>
      </p:pic>
      <p:sp>
        <p:nvSpPr>
          <p:cNvPr id="9" name="文本框 8">
            <a:extLst>
              <a:ext uri="{FF2B5EF4-FFF2-40B4-BE49-F238E27FC236}">
                <a16:creationId xmlns:a16="http://schemas.microsoft.com/office/drawing/2014/main" id="{3B07CEE6-9465-E99A-995C-ACFC9A89DB8A}"/>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2" name="图片 11">
            <a:extLst>
              <a:ext uri="{FF2B5EF4-FFF2-40B4-BE49-F238E27FC236}">
                <a16:creationId xmlns:a16="http://schemas.microsoft.com/office/drawing/2014/main" id="{85CF7B28-7E0C-7F15-340D-D8A9F24523FB}"/>
              </a:ext>
            </a:extLst>
          </p:cNvPr>
          <p:cNvPicPr>
            <a:picLocks noChangeAspect="1"/>
          </p:cNvPicPr>
          <p:nvPr/>
        </p:nvPicPr>
        <p:blipFill>
          <a:blip r:embed="rId5"/>
          <a:stretch>
            <a:fillRect/>
          </a:stretch>
        </p:blipFill>
        <p:spPr>
          <a:xfrm>
            <a:off x="6253128" y="4680975"/>
            <a:ext cx="1246212" cy="278689"/>
          </a:xfrm>
          <a:prstGeom prst="rect">
            <a:avLst/>
          </a:prstGeom>
        </p:spPr>
      </p:pic>
    </p:spTree>
    <p:extLst>
      <p:ext uri="{BB962C8B-B14F-4D97-AF65-F5344CB8AC3E}">
        <p14:creationId xmlns:p14="http://schemas.microsoft.com/office/powerpoint/2010/main" val="2489482352"/>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2765968"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a:t>
            </a:r>
            <a:r>
              <a:rPr lang="zh-CN" altLang="en-US"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管理 </a:t>
            </a:r>
            <a:r>
              <a:rPr lang="en-US" altLang="zh-CN"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a:t>
            </a:r>
            <a:r>
              <a:rPr lang="zh-CN" altLang="en-US"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组织架构</a:t>
            </a:r>
            <a:endPar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endParaRPr>
          </a:p>
        </p:txBody>
      </p:sp>
      <p:sp>
        <p:nvSpPr>
          <p:cNvPr id="3" name="文本框 2">
            <a:extLst>
              <a:ext uri="{FF2B5EF4-FFF2-40B4-BE49-F238E27FC236}">
                <a16:creationId xmlns:a16="http://schemas.microsoft.com/office/drawing/2014/main" id="{241DBFF1-E51A-66FE-CE1C-E15F819A2F22}"/>
              </a:ext>
            </a:extLst>
          </p:cNvPr>
          <p:cNvSpPr txBox="1"/>
          <p:nvPr/>
        </p:nvSpPr>
        <p:spPr>
          <a:xfrm>
            <a:off x="465846" y="915566"/>
            <a:ext cx="7850570" cy="33669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1200" dirty="0">
                <a:solidFill>
                  <a:srgbClr val="000000"/>
                </a:solidFill>
                <a:effectLst/>
                <a:latin typeface="Microsoft YaHei" panose="020B0503020204020204" pitchFamily="34" charset="-122"/>
                <a:ea typeface="Microsoft YaHei" panose="020B0503020204020204" pitchFamily="34" charset="-122"/>
              </a:rPr>
              <a:t>在管理层面，建立了专门的部门来负责数据治理工作，完善组织架构、权责分担机制。</a:t>
            </a:r>
            <a:endParaRPr lang="zh-CN" altLang="en-US" sz="1200" dirty="0">
              <a:effectLst/>
              <a:latin typeface="Microsoft YaHei" panose="020B0503020204020204" pitchFamily="34" charset="-122"/>
              <a:ea typeface="Microsoft YaHei" panose="020B0503020204020204" pitchFamily="34" charset="-122"/>
            </a:endParaRPr>
          </a:p>
        </p:txBody>
      </p:sp>
      <p:pic>
        <p:nvPicPr>
          <p:cNvPr id="4" name="图片 3">
            <a:extLst>
              <a:ext uri="{FF2B5EF4-FFF2-40B4-BE49-F238E27FC236}">
                <a16:creationId xmlns:a16="http://schemas.microsoft.com/office/drawing/2014/main" id="{B45ED267-9A9D-4249-9A98-034C5DC36D1F}"/>
              </a:ext>
            </a:extLst>
          </p:cNvPr>
          <p:cNvPicPr>
            <a:picLocks noChangeAspect="1"/>
          </p:cNvPicPr>
          <p:nvPr/>
        </p:nvPicPr>
        <p:blipFill>
          <a:blip r:embed="rId3"/>
          <a:stretch>
            <a:fillRect/>
          </a:stretch>
        </p:blipFill>
        <p:spPr>
          <a:xfrm>
            <a:off x="539552" y="1419622"/>
            <a:ext cx="7772400" cy="3010762"/>
          </a:xfrm>
          <a:prstGeom prst="rect">
            <a:avLst/>
          </a:prstGeom>
        </p:spPr>
      </p:pic>
      <p:pic>
        <p:nvPicPr>
          <p:cNvPr id="8" name="图片 7" descr="datafun-logo">
            <a:extLst>
              <a:ext uri="{FF2B5EF4-FFF2-40B4-BE49-F238E27FC236}">
                <a16:creationId xmlns:a16="http://schemas.microsoft.com/office/drawing/2014/main" id="{0138F82A-2594-F21C-6F69-C6E24C9F9B55}"/>
              </a:ext>
            </a:extLst>
          </p:cNvPr>
          <p:cNvPicPr>
            <a:picLocks noChangeAspect="1"/>
          </p:cNvPicPr>
          <p:nvPr/>
        </p:nvPicPr>
        <p:blipFill>
          <a:blip r:embed="rId4"/>
          <a:srcRect t="28632" b="27137"/>
          <a:stretch>
            <a:fillRect/>
          </a:stretch>
        </p:blipFill>
        <p:spPr>
          <a:xfrm>
            <a:off x="7596336" y="4659982"/>
            <a:ext cx="1305560" cy="320675"/>
          </a:xfrm>
          <a:prstGeom prst="rect">
            <a:avLst/>
          </a:prstGeom>
        </p:spPr>
      </p:pic>
      <p:sp>
        <p:nvSpPr>
          <p:cNvPr id="9" name="文本框 8">
            <a:extLst>
              <a:ext uri="{FF2B5EF4-FFF2-40B4-BE49-F238E27FC236}">
                <a16:creationId xmlns:a16="http://schemas.microsoft.com/office/drawing/2014/main" id="{B87B9DA8-E929-AFE9-9E16-8AFE4593C5E7}"/>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2" name="图片 11">
            <a:extLst>
              <a:ext uri="{FF2B5EF4-FFF2-40B4-BE49-F238E27FC236}">
                <a16:creationId xmlns:a16="http://schemas.microsoft.com/office/drawing/2014/main" id="{E3831B76-2CD3-79EC-79DC-E5EB5D669C77}"/>
              </a:ext>
            </a:extLst>
          </p:cNvPr>
          <p:cNvPicPr>
            <a:picLocks noChangeAspect="1"/>
          </p:cNvPicPr>
          <p:nvPr/>
        </p:nvPicPr>
        <p:blipFill>
          <a:blip r:embed="rId5"/>
          <a:stretch>
            <a:fillRect/>
          </a:stretch>
        </p:blipFill>
        <p:spPr>
          <a:xfrm>
            <a:off x="6253128" y="4680975"/>
            <a:ext cx="1246212" cy="2786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2996801"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a:t>
            </a:r>
            <a:r>
              <a:rPr lang="zh-CN" altLang="en-US"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管理 </a:t>
            </a:r>
            <a:r>
              <a:rPr lang="en-US" altLang="zh-CN"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a:t>
            </a:r>
            <a:r>
              <a:rPr lang="zh-CN" altLang="en-US"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运营与沉淀</a:t>
            </a:r>
            <a:endPar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endParaRPr>
          </a:p>
        </p:txBody>
      </p:sp>
      <p:sp>
        <p:nvSpPr>
          <p:cNvPr id="3" name="文本框 2">
            <a:extLst>
              <a:ext uri="{FF2B5EF4-FFF2-40B4-BE49-F238E27FC236}">
                <a16:creationId xmlns:a16="http://schemas.microsoft.com/office/drawing/2014/main" id="{241DBFF1-E51A-66FE-CE1C-E15F819A2F22}"/>
              </a:ext>
            </a:extLst>
          </p:cNvPr>
          <p:cNvSpPr txBox="1"/>
          <p:nvPr/>
        </p:nvSpPr>
        <p:spPr>
          <a:xfrm>
            <a:off x="465846" y="915566"/>
            <a:ext cx="7850570" cy="61369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sz="1200" dirty="0">
                <a:solidFill>
                  <a:srgbClr val="000000"/>
                </a:solidFill>
                <a:effectLst/>
                <a:latin typeface="Microsoft YaHei" panose="020B0503020204020204" pitchFamily="34" charset="-122"/>
                <a:ea typeface="Microsoft YaHei" panose="020B0503020204020204" pitchFamily="34" charset="-122"/>
              </a:rPr>
              <a:t>数据治理不是一个临时性要做的工作，从数据生命周期的全过程到治理体系的健康运行，需要一个长效的治理机制</a:t>
            </a:r>
            <a:r>
              <a:rPr lang="zh-CN" altLang="en-US" sz="1200">
                <a:solidFill>
                  <a:srgbClr val="000000"/>
                </a:solidFill>
                <a:effectLst/>
                <a:latin typeface="Microsoft YaHei" panose="020B0503020204020204" pitchFamily="34" charset="-122"/>
                <a:ea typeface="Microsoft YaHei" panose="020B0503020204020204" pitchFamily="34" charset="-122"/>
              </a:rPr>
              <a:t>来保证体系化</a:t>
            </a:r>
            <a:r>
              <a:rPr lang="zh-CN" altLang="en-US" sz="1200" dirty="0">
                <a:solidFill>
                  <a:srgbClr val="000000"/>
                </a:solidFill>
                <a:effectLst/>
                <a:latin typeface="Microsoft YaHei" panose="020B0503020204020204" pitchFamily="34" charset="-122"/>
                <a:ea typeface="Microsoft YaHei" panose="020B0503020204020204" pitchFamily="34" charset="-122"/>
              </a:rPr>
              <a:t>的数据治理。</a:t>
            </a:r>
            <a:endParaRPr lang="zh-CN" altLang="en-US" sz="1200" dirty="0">
              <a:effectLst/>
              <a:latin typeface="Microsoft YaHei" panose="020B0503020204020204" pitchFamily="34" charset="-122"/>
              <a:ea typeface="Microsoft YaHei" panose="020B0503020204020204" pitchFamily="34" charset="-122"/>
            </a:endParaRPr>
          </a:p>
        </p:txBody>
      </p:sp>
      <p:pic>
        <p:nvPicPr>
          <p:cNvPr id="5" name="图片 4">
            <a:extLst>
              <a:ext uri="{FF2B5EF4-FFF2-40B4-BE49-F238E27FC236}">
                <a16:creationId xmlns:a16="http://schemas.microsoft.com/office/drawing/2014/main" id="{E90E388A-3833-8628-A8D0-BB5C160EE1B9}"/>
              </a:ext>
            </a:extLst>
          </p:cNvPr>
          <p:cNvPicPr>
            <a:picLocks noChangeAspect="1"/>
          </p:cNvPicPr>
          <p:nvPr/>
        </p:nvPicPr>
        <p:blipFill>
          <a:blip r:embed="rId3"/>
          <a:stretch>
            <a:fillRect/>
          </a:stretch>
        </p:blipFill>
        <p:spPr>
          <a:xfrm>
            <a:off x="1547664" y="1491630"/>
            <a:ext cx="5830416" cy="2948856"/>
          </a:xfrm>
          <a:prstGeom prst="rect">
            <a:avLst/>
          </a:prstGeom>
        </p:spPr>
      </p:pic>
      <p:pic>
        <p:nvPicPr>
          <p:cNvPr id="8" name="图片 7" descr="datafun-logo">
            <a:extLst>
              <a:ext uri="{FF2B5EF4-FFF2-40B4-BE49-F238E27FC236}">
                <a16:creationId xmlns:a16="http://schemas.microsoft.com/office/drawing/2014/main" id="{BCDDC0EB-E989-A509-C521-D0A8B96CD176}"/>
              </a:ext>
            </a:extLst>
          </p:cNvPr>
          <p:cNvPicPr>
            <a:picLocks noChangeAspect="1"/>
          </p:cNvPicPr>
          <p:nvPr/>
        </p:nvPicPr>
        <p:blipFill>
          <a:blip r:embed="rId4"/>
          <a:srcRect t="28632" b="27137"/>
          <a:stretch>
            <a:fillRect/>
          </a:stretch>
        </p:blipFill>
        <p:spPr>
          <a:xfrm>
            <a:off x="7596336" y="4659982"/>
            <a:ext cx="1305560" cy="320675"/>
          </a:xfrm>
          <a:prstGeom prst="rect">
            <a:avLst/>
          </a:prstGeom>
        </p:spPr>
      </p:pic>
      <p:sp>
        <p:nvSpPr>
          <p:cNvPr id="9" name="文本框 8">
            <a:extLst>
              <a:ext uri="{FF2B5EF4-FFF2-40B4-BE49-F238E27FC236}">
                <a16:creationId xmlns:a16="http://schemas.microsoft.com/office/drawing/2014/main" id="{21AEF5B0-DA69-AFB2-84B8-FE8ED231B338}"/>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2" name="图片 11">
            <a:extLst>
              <a:ext uri="{FF2B5EF4-FFF2-40B4-BE49-F238E27FC236}">
                <a16:creationId xmlns:a16="http://schemas.microsoft.com/office/drawing/2014/main" id="{7DFE8500-F9BC-C115-AD45-985154EDE55F}"/>
              </a:ext>
            </a:extLst>
          </p:cNvPr>
          <p:cNvPicPr>
            <a:picLocks noChangeAspect="1"/>
          </p:cNvPicPr>
          <p:nvPr/>
        </p:nvPicPr>
        <p:blipFill>
          <a:blip r:embed="rId5"/>
          <a:stretch>
            <a:fillRect/>
          </a:stretch>
        </p:blipFill>
        <p:spPr>
          <a:xfrm>
            <a:off x="6253128" y="4680975"/>
            <a:ext cx="1246212" cy="278689"/>
          </a:xfrm>
          <a:prstGeom prst="rect">
            <a:avLst/>
          </a:prstGeom>
        </p:spPr>
      </p:pic>
    </p:spTree>
    <p:extLst>
      <p:ext uri="{BB962C8B-B14F-4D97-AF65-F5344CB8AC3E}">
        <p14:creationId xmlns:p14="http://schemas.microsoft.com/office/powerpoint/2010/main" val="1060920635"/>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6"/>
          <p:cNvSpPr txBox="1">
            <a:spLocks noChangeArrowheads="1"/>
          </p:cNvSpPr>
          <p:nvPr/>
        </p:nvSpPr>
        <p:spPr bwMode="auto">
          <a:xfrm>
            <a:off x="320892" y="1758826"/>
            <a:ext cx="5511012" cy="68121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5023" tIns="32511" rIns="65023" bIns="32511">
            <a:spAutoFit/>
          </a:bodyPr>
          <a:lstStyle>
            <a:lvl1pPr defTabSz="974725" eaLnBrk="0" hangingPunct="0">
              <a:defRPr>
                <a:solidFill>
                  <a:schemeClr val="tx1"/>
                </a:solidFill>
                <a:latin typeface="Calibri" pitchFamily="34" charset="0"/>
                <a:ea typeface="宋体" pitchFamily="2" charset="-122"/>
              </a:defRPr>
            </a:lvl1pPr>
            <a:lvl2pPr marL="742950" indent="-285750" defTabSz="974725" eaLnBrk="0" hangingPunct="0">
              <a:defRPr>
                <a:solidFill>
                  <a:schemeClr val="tx1"/>
                </a:solidFill>
                <a:latin typeface="Calibri" pitchFamily="34" charset="0"/>
                <a:ea typeface="宋体" pitchFamily="2" charset="-122"/>
              </a:defRPr>
            </a:lvl2pPr>
            <a:lvl3pPr marL="1143000" indent="-228600" defTabSz="974725" eaLnBrk="0" hangingPunct="0">
              <a:defRPr>
                <a:solidFill>
                  <a:schemeClr val="tx1"/>
                </a:solidFill>
                <a:latin typeface="Calibri" pitchFamily="34" charset="0"/>
                <a:ea typeface="宋体" pitchFamily="2" charset="-122"/>
              </a:defRPr>
            </a:lvl3pPr>
            <a:lvl4pPr marL="1600200" indent="-228600" defTabSz="974725" eaLnBrk="0" hangingPunct="0">
              <a:defRPr>
                <a:solidFill>
                  <a:schemeClr val="tx1"/>
                </a:solidFill>
                <a:latin typeface="Calibri" pitchFamily="34" charset="0"/>
                <a:ea typeface="宋体" pitchFamily="2" charset="-122"/>
              </a:defRPr>
            </a:lvl4pPr>
            <a:lvl5pPr marL="2057400" indent="-228600" defTabSz="974725" eaLnBrk="0" hangingPunct="0">
              <a:defRPr>
                <a:solidFill>
                  <a:schemeClr val="tx1"/>
                </a:solidFill>
                <a:latin typeface="Calibri" pitchFamily="34" charset="0"/>
                <a:ea typeface="宋体" pitchFamily="2" charset="-122"/>
              </a:defRPr>
            </a:lvl5pPr>
            <a:lvl6pPr marL="2514600" indent="-228600" defTabSz="974725"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defTabSz="974725"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defTabSz="974725"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defTabSz="974725" eaLnBrk="0" fontAlgn="base" hangingPunct="0">
              <a:spcBef>
                <a:spcPct val="0"/>
              </a:spcBef>
              <a:spcAft>
                <a:spcPct val="0"/>
              </a:spcAft>
              <a:defRPr>
                <a:solidFill>
                  <a:schemeClr val="tx1"/>
                </a:solidFill>
                <a:latin typeface="Calibri" pitchFamily="34" charset="0"/>
                <a:ea typeface="宋体" pitchFamily="2" charset="-122"/>
              </a:defRPr>
            </a:lvl9pPr>
          </a:lstStyle>
          <a:p>
            <a:pPr algn="ctr">
              <a:buNone/>
            </a:pPr>
            <a:r>
              <a:rPr lang="zh-CN" altLang="en-US" sz="4000" b="1" cap="all" spc="427" dirty="0">
                <a:solidFill>
                  <a:srgbClr val="FF5000"/>
                </a:solidFill>
                <a:latin typeface="微软雅黑" panose="020B0502040204020203" pitchFamily="34" charset="-122"/>
                <a:ea typeface="微软雅黑" panose="020B0502040204020203" pitchFamily="34" charset="-122"/>
                <a:cs typeface="Arial" panose="020B0604020202090204" pitchFamily="34" charset="0"/>
              </a:rPr>
              <a:t>非常感谢您的观看</a:t>
            </a:r>
          </a:p>
        </p:txBody>
      </p:sp>
      <p:cxnSp>
        <p:nvCxnSpPr>
          <p:cNvPr id="7" name="直接连接符 6"/>
          <p:cNvCxnSpPr/>
          <p:nvPr/>
        </p:nvCxnSpPr>
        <p:spPr>
          <a:xfrm>
            <a:off x="981765" y="2559616"/>
            <a:ext cx="3994044"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3" name="图片 2" descr="组 61"/>
          <p:cNvPicPr>
            <a:picLocks noChangeAspect="1"/>
          </p:cNvPicPr>
          <p:nvPr/>
        </p:nvPicPr>
        <p:blipFill>
          <a:blip r:embed="rId3"/>
          <a:stretch>
            <a:fillRect/>
          </a:stretch>
        </p:blipFill>
        <p:spPr>
          <a:xfrm>
            <a:off x="5267325" y="233680"/>
            <a:ext cx="3876675" cy="4897120"/>
          </a:xfrm>
          <a:prstGeom prst="rect">
            <a:avLst/>
          </a:prstGeom>
        </p:spPr>
      </p:pic>
      <p:pic>
        <p:nvPicPr>
          <p:cNvPr id="22" name="图片 21" descr="datafun-logo"/>
          <p:cNvPicPr>
            <a:picLocks noChangeAspect="1"/>
          </p:cNvPicPr>
          <p:nvPr/>
        </p:nvPicPr>
        <p:blipFill>
          <a:blip r:embed="rId4"/>
          <a:srcRect t="28632" b="27137"/>
          <a:stretch>
            <a:fillRect/>
          </a:stretch>
        </p:blipFill>
        <p:spPr>
          <a:xfrm>
            <a:off x="3129280" y="2702560"/>
            <a:ext cx="1305560" cy="320675"/>
          </a:xfrm>
          <a:prstGeom prst="rect">
            <a:avLst/>
          </a:prstGeom>
        </p:spPr>
      </p:pic>
      <p:sp>
        <p:nvSpPr>
          <p:cNvPr id="23" name="文本框 22"/>
          <p:cNvSpPr txBox="1"/>
          <p:nvPr/>
        </p:nvSpPr>
        <p:spPr>
          <a:xfrm>
            <a:off x="2967355" y="2679065"/>
            <a:ext cx="233680" cy="368300"/>
          </a:xfrm>
          <a:prstGeom prst="rect">
            <a:avLst/>
          </a:prstGeom>
          <a:noFill/>
        </p:spPr>
        <p:txBody>
          <a:bodyPr wrap="none" rtlCol="0">
            <a:spAutoFit/>
          </a:bodyPr>
          <a:lstStyle/>
          <a:p>
            <a:r>
              <a:rPr lang="en-US" altLang="zh-CN"/>
              <a:t>|</a:t>
            </a:r>
          </a:p>
        </p:txBody>
      </p:sp>
      <p:pic>
        <p:nvPicPr>
          <p:cNvPr id="8" name="图片 7">
            <a:extLst>
              <a:ext uri="{FF2B5EF4-FFF2-40B4-BE49-F238E27FC236}">
                <a16:creationId xmlns:a16="http://schemas.microsoft.com/office/drawing/2014/main" id="{EFE25FC9-6C3C-7096-CF12-6FFCBB9EEFE6}"/>
              </a:ext>
            </a:extLst>
          </p:cNvPr>
          <p:cNvPicPr>
            <a:picLocks noChangeAspect="1"/>
          </p:cNvPicPr>
          <p:nvPr/>
        </p:nvPicPr>
        <p:blipFill>
          <a:blip r:embed="rId5"/>
          <a:stretch>
            <a:fillRect/>
          </a:stretch>
        </p:blipFill>
        <p:spPr>
          <a:xfrm>
            <a:off x="1691680" y="2744546"/>
            <a:ext cx="1246212" cy="2786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7000"/>
    </mc:Choice>
    <mc:Fallback xmlns="">
      <p:transition spd="slow" advClick="0" advTm="7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32"/>
          <p:cNvGrpSpPr/>
          <p:nvPr/>
        </p:nvGrpSpPr>
        <p:grpSpPr>
          <a:xfrm>
            <a:off x="1331639" y="1419622"/>
            <a:ext cx="2243973" cy="530915"/>
            <a:chOff x="2539974" y="2488184"/>
            <a:chExt cx="2991963" cy="707886"/>
          </a:xfrm>
        </p:grpSpPr>
        <p:sp>
          <p:nvSpPr>
            <p:cNvPr id="19" name="TextBox 6"/>
            <p:cNvSpPr txBox="1"/>
            <p:nvPr/>
          </p:nvSpPr>
          <p:spPr>
            <a:xfrm>
              <a:off x="2539974" y="2488184"/>
              <a:ext cx="655949" cy="707886"/>
            </a:xfrm>
            <a:prstGeom prst="rect">
              <a:avLst/>
            </a:prstGeom>
            <a:noFill/>
          </p:spPr>
          <p:txBody>
            <a:bodyPr wrap="none" anchor="ctr">
              <a:normAutofit fontScale="87500" lnSpcReduction="20000"/>
            </a:bodyPr>
            <a:lstStyle/>
            <a:p>
              <a:r>
                <a:rPr lang="en-US" altLang="zh-CN" sz="4000" b="1" dirty="0">
                  <a:solidFill>
                    <a:srgbClr val="FF5000"/>
                  </a:solidFill>
                  <a:latin typeface="微软雅黑" charset="0"/>
                  <a:ea typeface="微软雅黑" charset="0"/>
                </a:rPr>
                <a:t>01</a:t>
              </a:r>
            </a:p>
          </p:txBody>
        </p:sp>
        <p:sp>
          <p:nvSpPr>
            <p:cNvPr id="20" name="TextBox 8"/>
            <p:cNvSpPr txBox="1"/>
            <p:nvPr/>
          </p:nvSpPr>
          <p:spPr>
            <a:xfrm>
              <a:off x="3020027" y="2584193"/>
              <a:ext cx="2511910" cy="353944"/>
            </a:xfrm>
            <a:prstGeom prst="rect">
              <a:avLst/>
            </a:prstGeom>
            <a:noFill/>
          </p:spPr>
          <p:txBody>
            <a:bodyPr wrap="none" lIns="360000" tIns="0" rIns="0" bIns="0" anchor="b" anchorCtr="0">
              <a:normAutofit fontScale="90000" lnSpcReduction="10000"/>
            </a:bodyPr>
            <a:lstStyle/>
            <a:p>
              <a:r>
                <a:rPr lang="zh-CN" altLang="en-US" sz="2000" b="1" dirty="0">
                  <a:solidFill>
                    <a:schemeClr val="tx1">
                      <a:lumMod val="65000"/>
                      <a:lumOff val="35000"/>
                    </a:schemeClr>
                  </a:solidFill>
                  <a:latin typeface="微软雅黑" charset="0"/>
                  <a:ea typeface="微软雅黑" charset="0"/>
                </a:rPr>
                <a:t>数据治理解决了什么问题</a:t>
              </a:r>
            </a:p>
          </p:txBody>
        </p:sp>
      </p:grpSp>
      <p:grpSp>
        <p:nvGrpSpPr>
          <p:cNvPr id="6" name="Group 33"/>
          <p:cNvGrpSpPr/>
          <p:nvPr/>
        </p:nvGrpSpPr>
        <p:grpSpPr>
          <a:xfrm>
            <a:off x="2627784" y="2283718"/>
            <a:ext cx="2243973" cy="530915"/>
            <a:chOff x="2539974" y="4229497"/>
            <a:chExt cx="2991963" cy="707886"/>
          </a:xfrm>
        </p:grpSpPr>
        <p:sp>
          <p:nvSpPr>
            <p:cNvPr id="16" name="TextBox 11"/>
            <p:cNvSpPr txBox="1"/>
            <p:nvPr/>
          </p:nvSpPr>
          <p:spPr>
            <a:xfrm>
              <a:off x="2539974" y="4229497"/>
              <a:ext cx="718466" cy="707886"/>
            </a:xfrm>
            <a:prstGeom prst="rect">
              <a:avLst/>
            </a:prstGeom>
            <a:noFill/>
          </p:spPr>
          <p:txBody>
            <a:bodyPr wrap="none" anchor="ctr">
              <a:normAutofit fontScale="87500" lnSpcReduction="20000"/>
            </a:bodyPr>
            <a:lstStyle/>
            <a:p>
              <a:r>
                <a:rPr lang="en-US" altLang="zh-CN" sz="4000" b="1" dirty="0">
                  <a:solidFill>
                    <a:schemeClr val="tx1">
                      <a:lumMod val="65000"/>
                      <a:lumOff val="35000"/>
                    </a:schemeClr>
                  </a:solidFill>
                  <a:latin typeface="微软雅黑" charset="0"/>
                  <a:ea typeface="微软雅黑" charset="0"/>
                </a:rPr>
                <a:t>02</a:t>
              </a:r>
            </a:p>
          </p:txBody>
        </p:sp>
        <p:sp>
          <p:nvSpPr>
            <p:cNvPr id="17" name="TextBox 13"/>
            <p:cNvSpPr txBox="1"/>
            <p:nvPr/>
          </p:nvSpPr>
          <p:spPr>
            <a:xfrm>
              <a:off x="3020027" y="4325505"/>
              <a:ext cx="2511910" cy="353944"/>
            </a:xfrm>
            <a:prstGeom prst="rect">
              <a:avLst/>
            </a:prstGeom>
            <a:noFill/>
          </p:spPr>
          <p:txBody>
            <a:bodyPr wrap="none" lIns="360000" tIns="0" rIns="0" bIns="0" anchor="b" anchorCtr="0">
              <a:normAutofit fontScale="90000" lnSpcReduction="10000"/>
            </a:bodyPr>
            <a:lstStyle/>
            <a:p>
              <a:r>
                <a:rPr lang="zh-CN" altLang="en-US" sz="2000" b="1" dirty="0">
                  <a:solidFill>
                    <a:schemeClr val="tx1">
                      <a:lumMod val="65000"/>
                      <a:lumOff val="35000"/>
                    </a:schemeClr>
                  </a:solidFill>
                  <a:latin typeface="微软雅黑" charset="0"/>
                  <a:ea typeface="微软雅黑" charset="0"/>
                </a:rPr>
                <a:t>数据治理体系</a:t>
              </a:r>
            </a:p>
          </p:txBody>
        </p:sp>
      </p:grpSp>
      <p:grpSp>
        <p:nvGrpSpPr>
          <p:cNvPr id="7" name="Group 31"/>
          <p:cNvGrpSpPr/>
          <p:nvPr/>
        </p:nvGrpSpPr>
        <p:grpSpPr>
          <a:xfrm>
            <a:off x="3707904" y="3147814"/>
            <a:ext cx="2250250" cy="530915"/>
            <a:chOff x="6996100" y="2488184"/>
            <a:chExt cx="3000333" cy="707886"/>
          </a:xfrm>
        </p:grpSpPr>
        <p:sp>
          <p:nvSpPr>
            <p:cNvPr id="13" name="TextBox 16"/>
            <p:cNvSpPr txBox="1"/>
            <p:nvPr/>
          </p:nvSpPr>
          <p:spPr>
            <a:xfrm>
              <a:off x="6996100" y="2488184"/>
              <a:ext cx="732893" cy="707886"/>
            </a:xfrm>
            <a:prstGeom prst="rect">
              <a:avLst/>
            </a:prstGeom>
            <a:noFill/>
          </p:spPr>
          <p:txBody>
            <a:bodyPr wrap="none" anchor="ctr">
              <a:normAutofit fontScale="87500" lnSpcReduction="20000"/>
            </a:bodyPr>
            <a:lstStyle/>
            <a:p>
              <a:r>
                <a:rPr lang="en-US" altLang="zh-CN" sz="4000" b="1" dirty="0">
                  <a:solidFill>
                    <a:srgbClr val="FF5000"/>
                  </a:solidFill>
                  <a:latin typeface="微软雅黑" charset="0"/>
                  <a:ea typeface="微软雅黑" charset="0"/>
                </a:rPr>
                <a:t>03</a:t>
              </a:r>
            </a:p>
          </p:txBody>
        </p:sp>
        <p:sp>
          <p:nvSpPr>
            <p:cNvPr id="14" name="TextBox 18"/>
            <p:cNvSpPr txBox="1"/>
            <p:nvPr/>
          </p:nvSpPr>
          <p:spPr>
            <a:xfrm>
              <a:off x="7476153" y="2584193"/>
              <a:ext cx="2520280" cy="353944"/>
            </a:xfrm>
            <a:prstGeom prst="rect">
              <a:avLst/>
            </a:prstGeom>
            <a:noFill/>
          </p:spPr>
          <p:txBody>
            <a:bodyPr wrap="none" lIns="360000" tIns="0" rIns="0" bIns="0" anchor="b" anchorCtr="0">
              <a:normAutofit fontScale="90000" lnSpcReduction="10000"/>
            </a:bodyPr>
            <a:lstStyle/>
            <a:p>
              <a:r>
                <a:rPr lang="zh-CN" altLang="en-US" sz="2000" b="1" dirty="0">
                  <a:solidFill>
                    <a:schemeClr val="tx1">
                      <a:lumMod val="65000"/>
                      <a:lumOff val="35000"/>
                    </a:schemeClr>
                  </a:solidFill>
                  <a:latin typeface="微软雅黑" charset="0"/>
                  <a:ea typeface="微软雅黑" charset="0"/>
                </a:rPr>
                <a:t>浅谈数据治理的实现</a:t>
              </a:r>
            </a:p>
          </p:txBody>
        </p:sp>
      </p:grpSp>
      <p:sp>
        <p:nvSpPr>
          <p:cNvPr id="2" name="文本框 37">
            <a:extLst>
              <a:ext uri="{FF2B5EF4-FFF2-40B4-BE49-F238E27FC236}">
                <a16:creationId xmlns:a16="http://schemas.microsoft.com/office/drawing/2014/main" id="{C4DE06C0-A1EA-3CB3-2998-8B28F1D7F7F0}"/>
              </a:ext>
            </a:extLst>
          </p:cNvPr>
          <p:cNvSpPr txBox="1"/>
          <p:nvPr/>
        </p:nvSpPr>
        <p:spPr>
          <a:xfrm>
            <a:off x="323528" y="267494"/>
            <a:ext cx="810305" cy="466708"/>
          </a:xfrm>
          <a:prstGeom prst="rect">
            <a:avLst/>
          </a:prstGeom>
          <a:noFill/>
        </p:spPr>
        <p:txBody>
          <a:bodyPr wrap="none" lIns="96434" tIns="48217" rIns="96434" bIns="48217" rtlCol="0">
            <a:spAutoFit/>
          </a:bodyPr>
          <a:lstStyle/>
          <a:p>
            <a:pPr defTabSz="963930"/>
            <a:r>
              <a:rPr lang="zh-CN" altLang="en-US" sz="2400" b="1" dirty="0">
                <a:latin typeface="微软雅黑" panose="020B0502040204020203" pitchFamily="34" charset="-122"/>
                <a:ea typeface="微软雅黑" panose="020B0502040204020203" pitchFamily="34" charset="-122"/>
                <a:cs typeface="+mn-ea"/>
                <a:sym typeface="+mn-lt"/>
              </a:rPr>
              <a:t>目录</a:t>
            </a:r>
          </a:p>
        </p:txBody>
      </p:sp>
      <p:pic>
        <p:nvPicPr>
          <p:cNvPr id="26" name="图片 25" descr="datafun-logo">
            <a:extLst>
              <a:ext uri="{FF2B5EF4-FFF2-40B4-BE49-F238E27FC236}">
                <a16:creationId xmlns:a16="http://schemas.microsoft.com/office/drawing/2014/main" id="{E6DB6C22-2F29-5AC8-5FDF-04E8BCD3B6F2}"/>
              </a:ext>
            </a:extLst>
          </p:cNvPr>
          <p:cNvPicPr>
            <a:picLocks noChangeAspect="1"/>
          </p:cNvPicPr>
          <p:nvPr/>
        </p:nvPicPr>
        <p:blipFill>
          <a:blip r:embed="rId3"/>
          <a:srcRect t="28632" b="27137"/>
          <a:stretch>
            <a:fillRect/>
          </a:stretch>
        </p:blipFill>
        <p:spPr>
          <a:xfrm>
            <a:off x="7596336" y="4659982"/>
            <a:ext cx="1305560" cy="320675"/>
          </a:xfrm>
          <a:prstGeom prst="rect">
            <a:avLst/>
          </a:prstGeom>
        </p:spPr>
      </p:pic>
      <p:sp>
        <p:nvSpPr>
          <p:cNvPr id="27" name="文本框 26">
            <a:extLst>
              <a:ext uri="{FF2B5EF4-FFF2-40B4-BE49-F238E27FC236}">
                <a16:creationId xmlns:a16="http://schemas.microsoft.com/office/drawing/2014/main" id="{A1873FB6-441E-5FA7-EAAC-5270F02765D6}"/>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28" name="图片 27">
            <a:extLst>
              <a:ext uri="{FF2B5EF4-FFF2-40B4-BE49-F238E27FC236}">
                <a16:creationId xmlns:a16="http://schemas.microsoft.com/office/drawing/2014/main" id="{412057A2-813A-072C-A110-0FAEB11AF9AF}"/>
              </a:ext>
            </a:extLst>
          </p:cNvPr>
          <p:cNvPicPr>
            <a:picLocks noChangeAspect="1"/>
          </p:cNvPicPr>
          <p:nvPr/>
        </p:nvPicPr>
        <p:blipFill>
          <a:blip r:embed="rId4"/>
          <a:stretch>
            <a:fillRect/>
          </a:stretch>
        </p:blipFill>
        <p:spPr>
          <a:xfrm>
            <a:off x="6253128" y="4680975"/>
            <a:ext cx="1246212" cy="2786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组 61"/>
          <p:cNvPicPr>
            <a:picLocks noChangeAspect="1"/>
          </p:cNvPicPr>
          <p:nvPr/>
        </p:nvPicPr>
        <p:blipFill>
          <a:blip r:embed="rId3"/>
          <a:stretch>
            <a:fillRect/>
          </a:stretch>
        </p:blipFill>
        <p:spPr>
          <a:xfrm>
            <a:off x="5267325" y="233680"/>
            <a:ext cx="3876675" cy="4897120"/>
          </a:xfrm>
          <a:prstGeom prst="rect">
            <a:avLst/>
          </a:prstGeom>
        </p:spPr>
      </p:pic>
      <p:sp>
        <p:nvSpPr>
          <p:cNvPr id="9" name="文本框 8"/>
          <p:cNvSpPr txBox="1"/>
          <p:nvPr/>
        </p:nvSpPr>
        <p:spPr>
          <a:xfrm>
            <a:off x="-492760" y="1490345"/>
            <a:ext cx="309880" cy="368300"/>
          </a:xfrm>
          <a:prstGeom prst="rect">
            <a:avLst/>
          </a:prstGeom>
          <a:noFill/>
        </p:spPr>
        <p:txBody>
          <a:bodyPr wrap="none" rtlCol="0">
            <a:spAutoFit/>
          </a:bodyPr>
          <a:lstStyle/>
          <a:p>
            <a:endParaRPr lang="zh-CN" altLang="en-US"/>
          </a:p>
        </p:txBody>
      </p:sp>
      <p:grpSp>
        <p:nvGrpSpPr>
          <p:cNvPr id="5" name="Group 32"/>
          <p:cNvGrpSpPr/>
          <p:nvPr/>
        </p:nvGrpSpPr>
        <p:grpSpPr>
          <a:xfrm>
            <a:off x="1261110" y="2055495"/>
            <a:ext cx="3670010" cy="1119778"/>
            <a:chOff x="2539974" y="2488184"/>
            <a:chExt cx="2978181" cy="707886"/>
          </a:xfrm>
        </p:grpSpPr>
        <p:sp>
          <p:nvSpPr>
            <p:cNvPr id="19" name="TextBox 6"/>
            <p:cNvSpPr txBox="1"/>
            <p:nvPr/>
          </p:nvSpPr>
          <p:spPr>
            <a:xfrm>
              <a:off x="2539974" y="2488184"/>
              <a:ext cx="655949" cy="707886"/>
            </a:xfrm>
            <a:prstGeom prst="rect">
              <a:avLst/>
            </a:prstGeom>
            <a:noFill/>
          </p:spPr>
          <p:txBody>
            <a:bodyPr wrap="none" anchor="ctr">
              <a:normAutofit/>
            </a:bodyPr>
            <a:lstStyle/>
            <a:p>
              <a:r>
                <a:rPr lang="en-US" altLang="zh-CN" sz="4000" b="1" dirty="0">
                  <a:solidFill>
                    <a:srgbClr val="FF5000"/>
                  </a:solidFill>
                  <a:latin typeface="微软雅黑" charset="0"/>
                  <a:ea typeface="微软雅黑" charset="0"/>
                </a:rPr>
                <a:t>01</a:t>
              </a:r>
            </a:p>
          </p:txBody>
        </p:sp>
        <p:sp>
          <p:nvSpPr>
            <p:cNvPr id="20" name="TextBox 8"/>
            <p:cNvSpPr txBox="1"/>
            <p:nvPr/>
          </p:nvSpPr>
          <p:spPr>
            <a:xfrm>
              <a:off x="3006245" y="2586938"/>
              <a:ext cx="2511910" cy="353943"/>
            </a:xfrm>
            <a:prstGeom prst="rect">
              <a:avLst/>
            </a:prstGeom>
            <a:noFill/>
          </p:spPr>
          <p:txBody>
            <a:bodyPr wrap="none" lIns="360000" tIns="0" rIns="0" bIns="0" anchor="b" anchorCtr="0">
              <a:normAutofit/>
            </a:bodyPr>
            <a:lstStyle/>
            <a:p>
              <a:r>
                <a:rPr lang="zh-CN" altLang="en-US" sz="2000" b="1" dirty="0">
                  <a:solidFill>
                    <a:schemeClr val="tx1">
                      <a:lumMod val="65000"/>
                      <a:lumOff val="35000"/>
                    </a:schemeClr>
                  </a:solidFill>
                  <a:latin typeface="微软雅黑" charset="0"/>
                  <a:ea typeface="微软雅黑" charset="0"/>
                </a:rPr>
                <a:t>数据治理解决了什么问题</a:t>
              </a:r>
            </a:p>
          </p:txBody>
        </p:sp>
      </p:grpSp>
      <p:pic>
        <p:nvPicPr>
          <p:cNvPr id="2" name="图片 1" descr="datafun-logo">
            <a:extLst>
              <a:ext uri="{FF2B5EF4-FFF2-40B4-BE49-F238E27FC236}">
                <a16:creationId xmlns:a16="http://schemas.microsoft.com/office/drawing/2014/main" id="{AD87A321-986A-D5CB-2C2B-6530C8B74F3D}"/>
              </a:ext>
            </a:extLst>
          </p:cNvPr>
          <p:cNvPicPr>
            <a:picLocks noChangeAspect="1"/>
          </p:cNvPicPr>
          <p:nvPr/>
        </p:nvPicPr>
        <p:blipFill>
          <a:blip r:embed="rId4"/>
          <a:srcRect t="28632" b="27137"/>
          <a:stretch>
            <a:fillRect/>
          </a:stretch>
        </p:blipFill>
        <p:spPr>
          <a:xfrm>
            <a:off x="1738744" y="297516"/>
            <a:ext cx="1305560" cy="320675"/>
          </a:xfrm>
          <a:prstGeom prst="rect">
            <a:avLst/>
          </a:prstGeom>
        </p:spPr>
      </p:pic>
      <p:sp>
        <p:nvSpPr>
          <p:cNvPr id="4" name="文本框 3">
            <a:extLst>
              <a:ext uri="{FF2B5EF4-FFF2-40B4-BE49-F238E27FC236}">
                <a16:creationId xmlns:a16="http://schemas.microsoft.com/office/drawing/2014/main" id="{53D5A167-B82C-2849-1192-1634F295B387}"/>
              </a:ext>
            </a:extLst>
          </p:cNvPr>
          <p:cNvSpPr txBox="1"/>
          <p:nvPr/>
        </p:nvSpPr>
        <p:spPr>
          <a:xfrm>
            <a:off x="1576819" y="274021"/>
            <a:ext cx="233680" cy="368300"/>
          </a:xfrm>
          <a:prstGeom prst="rect">
            <a:avLst/>
          </a:prstGeom>
          <a:noFill/>
        </p:spPr>
        <p:txBody>
          <a:bodyPr wrap="none" rtlCol="0">
            <a:spAutoFit/>
          </a:bodyPr>
          <a:lstStyle/>
          <a:p>
            <a:r>
              <a:rPr lang="en-US" altLang="zh-CN"/>
              <a:t>|</a:t>
            </a:r>
          </a:p>
        </p:txBody>
      </p:sp>
      <p:pic>
        <p:nvPicPr>
          <p:cNvPr id="7" name="图片 6">
            <a:extLst>
              <a:ext uri="{FF2B5EF4-FFF2-40B4-BE49-F238E27FC236}">
                <a16:creationId xmlns:a16="http://schemas.microsoft.com/office/drawing/2014/main" id="{F42F020B-5C38-A8B2-9E7D-A54974423842}"/>
              </a:ext>
            </a:extLst>
          </p:cNvPr>
          <p:cNvPicPr>
            <a:picLocks noChangeAspect="1"/>
          </p:cNvPicPr>
          <p:nvPr/>
        </p:nvPicPr>
        <p:blipFill>
          <a:blip r:embed="rId5"/>
          <a:stretch>
            <a:fillRect/>
          </a:stretch>
        </p:blipFill>
        <p:spPr>
          <a:xfrm>
            <a:off x="395536" y="339502"/>
            <a:ext cx="1246212" cy="2786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2272243"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数据治理解决的问题</a:t>
            </a:r>
          </a:p>
        </p:txBody>
      </p:sp>
      <p:grpSp>
        <p:nvGrpSpPr>
          <p:cNvPr id="36" name="组合 35">
            <a:extLst>
              <a:ext uri="{FF2B5EF4-FFF2-40B4-BE49-F238E27FC236}">
                <a16:creationId xmlns:a16="http://schemas.microsoft.com/office/drawing/2014/main" id="{2D675C77-CC73-B001-33DA-DA09D7C45A92}"/>
              </a:ext>
            </a:extLst>
          </p:cNvPr>
          <p:cNvGrpSpPr>
            <a:grpSpLocks noChangeAspect="1"/>
          </p:cNvGrpSpPr>
          <p:nvPr/>
        </p:nvGrpSpPr>
        <p:grpSpPr>
          <a:xfrm>
            <a:off x="459637" y="1275606"/>
            <a:ext cx="8132652" cy="2494927"/>
            <a:chOff x="675364" y="2585217"/>
            <a:chExt cx="10843536" cy="3326569"/>
          </a:xfrm>
        </p:grpSpPr>
        <p:sp>
          <p:nvSpPr>
            <p:cNvPr id="37" name="圆角矩形 36">
              <a:extLst>
                <a:ext uri="{FF2B5EF4-FFF2-40B4-BE49-F238E27FC236}">
                  <a16:creationId xmlns:a16="http://schemas.microsoft.com/office/drawing/2014/main" id="{B92C8B0E-EEB7-8047-78E9-8FA4E501EA92}"/>
                </a:ext>
              </a:extLst>
            </p:cNvPr>
            <p:cNvSpPr/>
            <p:nvPr/>
          </p:nvSpPr>
          <p:spPr>
            <a:xfrm flipH="1">
              <a:off x="6159500" y="2609499"/>
              <a:ext cx="5359400" cy="918028"/>
            </a:xfrm>
            <a:prstGeom prst="roundRect">
              <a:avLst>
                <a:gd name="adj" fmla="val 50000"/>
              </a:avLst>
            </a:prstGeom>
            <a:solidFill>
              <a:schemeClr val="accent3">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椭圆 37">
              <a:extLst>
                <a:ext uri="{FF2B5EF4-FFF2-40B4-BE49-F238E27FC236}">
                  <a16:creationId xmlns:a16="http://schemas.microsoft.com/office/drawing/2014/main" id="{05E53A17-3B44-A2C2-B60C-DE5B9190AED3}"/>
                </a:ext>
              </a:extLst>
            </p:cNvPr>
            <p:cNvSpPr/>
            <p:nvPr/>
          </p:nvSpPr>
          <p:spPr>
            <a:xfrm>
              <a:off x="6669032" y="2585217"/>
              <a:ext cx="942315" cy="942310"/>
            </a:xfrm>
            <a:prstGeom prst="ellipse">
              <a:avLst/>
            </a:prstGeom>
            <a:gradFill>
              <a:gsLst>
                <a:gs pos="0">
                  <a:schemeClr val="accent3">
                    <a:lumMod val="60000"/>
                    <a:lumOff val="40000"/>
                  </a:schemeClr>
                </a:gs>
                <a:gs pos="60000">
                  <a:schemeClr val="accent3"/>
                </a:gs>
              </a:gsLst>
              <a:lin ang="2700000" scaled="0"/>
            </a:gradFill>
            <a:ln w="57150" cap="rnd">
              <a:noFill/>
              <a:prstDash val="solid"/>
              <a:round/>
            </a:ln>
            <a:effectLst>
              <a:outerShdw blurRad="76200" dist="50800" dir="5400000" algn="ctr" rotWithShape="0">
                <a:schemeClr val="accent3">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en-GB" altLang="zh-CN" sz="3200" b="1" dirty="0">
                  <a:solidFill>
                    <a:schemeClr val="bg1"/>
                  </a:solidFill>
                </a:rPr>
                <a:t>2</a:t>
              </a:r>
              <a:endParaRPr lang="zh-CN" altLang="en-US" sz="3200" b="1" dirty="0">
                <a:solidFill>
                  <a:schemeClr val="bg1"/>
                </a:solidFill>
              </a:endParaRPr>
            </a:p>
          </p:txBody>
        </p:sp>
        <p:sp>
          <p:nvSpPr>
            <p:cNvPr id="39" name="文本框 38">
              <a:extLst>
                <a:ext uri="{FF2B5EF4-FFF2-40B4-BE49-F238E27FC236}">
                  <a16:creationId xmlns:a16="http://schemas.microsoft.com/office/drawing/2014/main" id="{EFAA4415-D501-098D-E948-FEEE4FA8F7B6}"/>
                </a:ext>
              </a:extLst>
            </p:cNvPr>
            <p:cNvSpPr txBox="1"/>
            <p:nvPr/>
          </p:nvSpPr>
          <p:spPr>
            <a:xfrm>
              <a:off x="7860819" y="2762436"/>
              <a:ext cx="3353281" cy="454228"/>
            </a:xfrm>
            <a:prstGeom prst="rect">
              <a:avLst/>
            </a:prstGeom>
            <a:noFill/>
          </p:spPr>
          <p:txBody>
            <a:bodyPr wrap="square" rtlCol="0">
              <a:spAutoFit/>
            </a:bodyPr>
            <a:lstStyle/>
            <a:p>
              <a:pPr marR="0" lvl="0" defTabSz="913765" rtl="0" eaLnBrk="1" fontAlgn="auto" latinLnBrk="0" hangingPunct="1">
                <a:lnSpc>
                  <a:spcPct val="150000"/>
                </a:lnSpc>
                <a:spcBef>
                  <a:spcPts val="0"/>
                </a:spcBef>
                <a:spcAft>
                  <a:spcPts val="0"/>
                </a:spcAft>
                <a:buClrTx/>
                <a:buSzPct val="100000"/>
                <a:defRPr/>
              </a:pPr>
              <a:r>
                <a:rPr kumimoji="0" lang="en-GB" sz="1200" b="0" i="0" u="none" strike="noStrike" kern="1200" cap="none" spc="0" normalizeH="0" baseline="0" noProof="0" dirty="0" err="1">
                  <a:ln>
                    <a:noFill/>
                  </a:ln>
                  <a:effectLst/>
                  <a:uLnTx/>
                  <a:uFillTx/>
                </a:rPr>
                <a:t>烟囱式的数据开发</a:t>
              </a:r>
              <a:endParaRPr kumimoji="0" lang="en-GB" sz="1200" b="0" i="0" u="none" strike="noStrike" kern="1200" cap="none" spc="0" normalizeH="0" baseline="0" noProof="0" dirty="0">
                <a:ln>
                  <a:noFill/>
                </a:ln>
                <a:effectLst/>
                <a:uLnTx/>
                <a:uFillTx/>
              </a:endParaRPr>
            </a:p>
          </p:txBody>
        </p:sp>
        <p:sp>
          <p:nvSpPr>
            <p:cNvPr id="40" name="圆角矩形 39">
              <a:extLst>
                <a:ext uri="{FF2B5EF4-FFF2-40B4-BE49-F238E27FC236}">
                  <a16:creationId xmlns:a16="http://schemas.microsoft.com/office/drawing/2014/main" id="{4740BD42-6EF4-9741-48AD-47806CB68515}"/>
                </a:ext>
              </a:extLst>
            </p:cNvPr>
            <p:cNvSpPr/>
            <p:nvPr/>
          </p:nvSpPr>
          <p:spPr>
            <a:xfrm flipH="1">
              <a:off x="6159500" y="3801629"/>
              <a:ext cx="5359400" cy="918028"/>
            </a:xfrm>
            <a:prstGeom prst="roundRect">
              <a:avLst>
                <a:gd name="adj" fmla="val 50000"/>
              </a:avLst>
            </a:prstGeom>
            <a:solidFill>
              <a:schemeClr val="accent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椭圆 40">
              <a:extLst>
                <a:ext uri="{FF2B5EF4-FFF2-40B4-BE49-F238E27FC236}">
                  <a16:creationId xmlns:a16="http://schemas.microsoft.com/office/drawing/2014/main" id="{90AECCE8-BD0E-7F8A-3D37-E6075940A7CD}"/>
                </a:ext>
              </a:extLst>
            </p:cNvPr>
            <p:cNvSpPr/>
            <p:nvPr/>
          </p:nvSpPr>
          <p:spPr>
            <a:xfrm>
              <a:off x="6669032" y="3777347"/>
              <a:ext cx="942315" cy="942310"/>
            </a:xfrm>
            <a:prstGeom prst="ellipse">
              <a:avLst/>
            </a:prstGeom>
            <a:gradFill>
              <a:gsLst>
                <a:gs pos="0">
                  <a:schemeClr val="accent2">
                    <a:lumMod val="60000"/>
                    <a:lumOff val="40000"/>
                  </a:schemeClr>
                </a:gs>
                <a:gs pos="60000">
                  <a:schemeClr val="accent2"/>
                </a:gs>
              </a:gsLst>
              <a:lin ang="2700000" scaled="0"/>
            </a:gradFill>
            <a:ln w="57150" cap="rnd">
              <a:noFill/>
              <a:prstDash val="solid"/>
              <a:round/>
            </a:ln>
            <a:effectLst>
              <a:outerShdw blurRad="76200" dist="50800" dir="5400000" algn="ctr" rotWithShape="0">
                <a:schemeClr val="accent2">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en-GB" altLang="zh-CN" sz="3200" b="1" dirty="0">
                  <a:solidFill>
                    <a:schemeClr val="bg1"/>
                  </a:solidFill>
                </a:rPr>
                <a:t>4</a:t>
              </a:r>
              <a:endParaRPr lang="zh-CN" altLang="en-US" sz="3200" b="1" dirty="0">
                <a:solidFill>
                  <a:schemeClr val="bg1"/>
                </a:solidFill>
              </a:endParaRPr>
            </a:p>
          </p:txBody>
        </p:sp>
        <p:sp>
          <p:nvSpPr>
            <p:cNvPr id="42" name="文本框 41">
              <a:extLst>
                <a:ext uri="{FF2B5EF4-FFF2-40B4-BE49-F238E27FC236}">
                  <a16:creationId xmlns:a16="http://schemas.microsoft.com/office/drawing/2014/main" id="{7C70F851-FDF1-6A0C-4069-546DC32F46AB}"/>
                </a:ext>
              </a:extLst>
            </p:cNvPr>
            <p:cNvSpPr txBox="1"/>
            <p:nvPr/>
          </p:nvSpPr>
          <p:spPr>
            <a:xfrm>
              <a:off x="7860819" y="3954565"/>
              <a:ext cx="3353281" cy="454228"/>
            </a:xfrm>
            <a:prstGeom prst="rect">
              <a:avLst/>
            </a:prstGeom>
            <a:noFill/>
          </p:spPr>
          <p:txBody>
            <a:bodyPr wrap="square" rtlCol="0">
              <a:spAutoFit/>
            </a:bodyPr>
            <a:lstStyle/>
            <a:p>
              <a:pPr marR="0" lvl="0" defTabSz="913765" rtl="0" eaLnBrk="1" fontAlgn="auto" latinLnBrk="0" hangingPunct="1">
                <a:lnSpc>
                  <a:spcPct val="150000"/>
                </a:lnSpc>
                <a:spcBef>
                  <a:spcPts val="0"/>
                </a:spcBef>
                <a:spcAft>
                  <a:spcPts val="0"/>
                </a:spcAft>
                <a:buClrTx/>
                <a:buSzPct val="100000"/>
                <a:defRPr/>
              </a:pPr>
              <a:r>
                <a:rPr kumimoji="0" lang="en-GB" sz="1200" b="0" i="0" u="none" strike="noStrike" kern="1200" cap="none" spc="0" normalizeH="0" baseline="0" noProof="0" dirty="0" err="1">
                  <a:ln>
                    <a:noFill/>
                  </a:ln>
                  <a:effectLst/>
                  <a:uLnTx/>
                  <a:uFillTx/>
                </a:rPr>
                <a:t>治理过程缺少可量化的监控</a:t>
              </a:r>
              <a:endParaRPr kumimoji="0" lang="en-GB" sz="1200" b="0" i="0" u="none" strike="noStrike" kern="1200" cap="none" spc="0" normalizeH="0" baseline="0" noProof="0" dirty="0">
                <a:ln>
                  <a:noFill/>
                </a:ln>
                <a:effectLst/>
                <a:uLnTx/>
                <a:uFillTx/>
              </a:endParaRPr>
            </a:p>
          </p:txBody>
        </p:sp>
        <p:sp>
          <p:nvSpPr>
            <p:cNvPr id="43" name="圆角矩形 42">
              <a:extLst>
                <a:ext uri="{FF2B5EF4-FFF2-40B4-BE49-F238E27FC236}">
                  <a16:creationId xmlns:a16="http://schemas.microsoft.com/office/drawing/2014/main" id="{CF03C615-227F-0778-0794-52C9B8F60232}"/>
                </a:ext>
              </a:extLst>
            </p:cNvPr>
            <p:cNvSpPr/>
            <p:nvPr/>
          </p:nvSpPr>
          <p:spPr>
            <a:xfrm flipH="1">
              <a:off x="6159500" y="4993758"/>
              <a:ext cx="5359400" cy="918028"/>
            </a:xfrm>
            <a:prstGeom prst="roundRect">
              <a:avLst>
                <a:gd name="adj" fmla="val 50000"/>
              </a:avLst>
            </a:prstGeom>
            <a:solidFill>
              <a:schemeClr val="accent4">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椭圆 43">
              <a:extLst>
                <a:ext uri="{FF2B5EF4-FFF2-40B4-BE49-F238E27FC236}">
                  <a16:creationId xmlns:a16="http://schemas.microsoft.com/office/drawing/2014/main" id="{376E7197-127B-B4E5-1E4E-188B78560714}"/>
                </a:ext>
              </a:extLst>
            </p:cNvPr>
            <p:cNvSpPr/>
            <p:nvPr/>
          </p:nvSpPr>
          <p:spPr>
            <a:xfrm>
              <a:off x="6669032" y="4969476"/>
              <a:ext cx="942315" cy="942310"/>
            </a:xfrm>
            <a:prstGeom prst="ellipse">
              <a:avLst/>
            </a:prstGeom>
            <a:gradFill>
              <a:gsLst>
                <a:gs pos="0">
                  <a:schemeClr val="accent4">
                    <a:lumMod val="60000"/>
                    <a:lumOff val="40000"/>
                  </a:schemeClr>
                </a:gs>
                <a:gs pos="60000">
                  <a:schemeClr val="accent4"/>
                </a:gs>
              </a:gsLst>
              <a:lin ang="2700000" scaled="0"/>
            </a:gradFill>
            <a:ln w="57150" cap="rnd">
              <a:noFill/>
              <a:prstDash val="solid"/>
              <a:round/>
            </a:ln>
            <a:effectLst>
              <a:outerShdw blurRad="76200" dist="50800" dir="5400000" algn="ctr" rotWithShape="0">
                <a:schemeClr val="accent4">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en-GB" altLang="zh-CN" sz="3200" b="1" dirty="0">
                  <a:solidFill>
                    <a:schemeClr val="bg1"/>
                  </a:solidFill>
                </a:rPr>
                <a:t>6</a:t>
              </a:r>
              <a:endParaRPr lang="zh-CN" altLang="en-US" sz="3200" b="1" dirty="0">
                <a:solidFill>
                  <a:schemeClr val="bg1"/>
                </a:solidFill>
              </a:endParaRPr>
            </a:p>
          </p:txBody>
        </p:sp>
        <p:sp>
          <p:nvSpPr>
            <p:cNvPr id="45" name="文本框 44">
              <a:extLst>
                <a:ext uri="{FF2B5EF4-FFF2-40B4-BE49-F238E27FC236}">
                  <a16:creationId xmlns:a16="http://schemas.microsoft.com/office/drawing/2014/main" id="{E6F73633-4D88-43F5-698E-E89E71ABB3FA}"/>
                </a:ext>
              </a:extLst>
            </p:cNvPr>
            <p:cNvSpPr txBox="1"/>
            <p:nvPr/>
          </p:nvSpPr>
          <p:spPr>
            <a:xfrm>
              <a:off x="7860819" y="5146694"/>
              <a:ext cx="3353281" cy="454228"/>
            </a:xfrm>
            <a:prstGeom prst="rect">
              <a:avLst/>
            </a:prstGeom>
            <a:noFill/>
          </p:spPr>
          <p:txBody>
            <a:bodyPr wrap="square" rtlCol="0">
              <a:spAutoFit/>
            </a:bodyPr>
            <a:lstStyle/>
            <a:p>
              <a:pPr marR="0" lvl="0" defTabSz="913765" rtl="0" eaLnBrk="1" fontAlgn="auto" latinLnBrk="0" hangingPunct="1">
                <a:lnSpc>
                  <a:spcPct val="150000"/>
                </a:lnSpc>
                <a:spcBef>
                  <a:spcPts val="0"/>
                </a:spcBef>
                <a:spcAft>
                  <a:spcPts val="0"/>
                </a:spcAft>
                <a:buClrTx/>
                <a:buSzPct val="100000"/>
                <a:defRPr/>
              </a:pPr>
              <a:r>
                <a:rPr kumimoji="0" lang="en-GB" sz="1200" b="0" i="0" u="none" strike="noStrike" kern="1200" cap="none" spc="0" normalizeH="0" baseline="0" noProof="0" dirty="0" err="1">
                  <a:ln>
                    <a:noFill/>
                  </a:ln>
                  <a:effectLst/>
                  <a:uLnTx/>
                  <a:uFillTx/>
                </a:rPr>
                <a:t>数据治理缺少闭环</a:t>
              </a:r>
              <a:endParaRPr kumimoji="0" lang="en-GB" sz="1200" b="0" i="0" u="none" strike="noStrike" kern="1200" cap="none" spc="0" normalizeH="0" baseline="0" noProof="0" dirty="0">
                <a:ln>
                  <a:noFill/>
                </a:ln>
                <a:effectLst/>
                <a:uLnTx/>
                <a:uFillTx/>
              </a:endParaRPr>
            </a:p>
          </p:txBody>
        </p:sp>
        <p:sp>
          <p:nvSpPr>
            <p:cNvPr id="46" name="圆角矩形 45">
              <a:extLst>
                <a:ext uri="{FF2B5EF4-FFF2-40B4-BE49-F238E27FC236}">
                  <a16:creationId xmlns:a16="http://schemas.microsoft.com/office/drawing/2014/main" id="{00517BFC-E349-A976-A310-199698F1220F}"/>
                </a:ext>
              </a:extLst>
            </p:cNvPr>
            <p:cNvSpPr/>
            <p:nvPr/>
          </p:nvSpPr>
          <p:spPr>
            <a:xfrm flipH="1">
              <a:off x="675364" y="2609499"/>
              <a:ext cx="5359400" cy="918028"/>
            </a:xfrm>
            <a:prstGeom prst="roundRect">
              <a:avLst>
                <a:gd name="adj" fmla="val 50000"/>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7" name="椭圆 46">
              <a:extLst>
                <a:ext uri="{FF2B5EF4-FFF2-40B4-BE49-F238E27FC236}">
                  <a16:creationId xmlns:a16="http://schemas.microsoft.com/office/drawing/2014/main" id="{5C20BAD9-4727-9DD9-8BEA-463AFDB79EF4}"/>
                </a:ext>
              </a:extLst>
            </p:cNvPr>
            <p:cNvSpPr/>
            <p:nvPr/>
          </p:nvSpPr>
          <p:spPr>
            <a:xfrm>
              <a:off x="1184896" y="2585217"/>
              <a:ext cx="942315" cy="942310"/>
            </a:xfrm>
            <a:prstGeom prst="ellipse">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en-GB" altLang="zh-CN" sz="3200" b="1" dirty="0">
                  <a:solidFill>
                    <a:schemeClr val="bg1"/>
                  </a:solidFill>
                </a:rPr>
                <a:t>1</a:t>
              </a:r>
              <a:endParaRPr lang="zh-CN" altLang="en-US" sz="3200" b="1" dirty="0">
                <a:solidFill>
                  <a:schemeClr val="bg1"/>
                </a:solidFill>
              </a:endParaRPr>
            </a:p>
          </p:txBody>
        </p:sp>
        <p:sp>
          <p:nvSpPr>
            <p:cNvPr id="48" name="文本框 47">
              <a:extLst>
                <a:ext uri="{FF2B5EF4-FFF2-40B4-BE49-F238E27FC236}">
                  <a16:creationId xmlns:a16="http://schemas.microsoft.com/office/drawing/2014/main" id="{ECB149D0-938A-D05D-22EF-F3E369127AFE}"/>
                </a:ext>
              </a:extLst>
            </p:cNvPr>
            <p:cNvSpPr txBox="1"/>
            <p:nvPr/>
          </p:nvSpPr>
          <p:spPr>
            <a:xfrm>
              <a:off x="2376683" y="2762436"/>
              <a:ext cx="3353281" cy="454312"/>
            </a:xfrm>
            <a:prstGeom prst="rect">
              <a:avLst/>
            </a:prstGeom>
            <a:noFill/>
          </p:spPr>
          <p:txBody>
            <a:bodyPr wrap="square" rtlCol="0">
              <a:spAutoFit/>
            </a:bodyPr>
            <a:lstStyle/>
            <a:p>
              <a:pPr marR="0" lvl="0" defTabSz="913765" rtl="0" eaLnBrk="1" fontAlgn="auto" latinLnBrk="0" hangingPunct="1">
                <a:lnSpc>
                  <a:spcPct val="150000"/>
                </a:lnSpc>
                <a:spcBef>
                  <a:spcPts val="0"/>
                </a:spcBef>
                <a:spcAft>
                  <a:spcPts val="0"/>
                </a:spcAft>
                <a:buClrTx/>
                <a:buSzPct val="100000"/>
                <a:defRPr/>
              </a:pPr>
              <a:r>
                <a:rPr kumimoji="0" lang="en-GB" sz="1200" b="0" i="0" u="none" strike="noStrike" kern="1200" cap="none" spc="0" normalizeH="0" baseline="0" noProof="0" dirty="0" err="1">
                  <a:ln>
                    <a:noFill/>
                  </a:ln>
                  <a:effectLst/>
                  <a:uLnTx/>
                  <a:uFillTx/>
                </a:rPr>
                <a:t>数据开发与数据治理脱节</a:t>
              </a:r>
              <a:endParaRPr kumimoji="0" lang="en-GB" sz="1200" b="0" i="0" u="none" strike="noStrike" kern="1200" cap="none" spc="0" normalizeH="0" baseline="0" noProof="0" dirty="0">
                <a:ln>
                  <a:noFill/>
                </a:ln>
                <a:effectLst/>
                <a:uLnTx/>
                <a:uFillTx/>
              </a:endParaRPr>
            </a:p>
          </p:txBody>
        </p:sp>
        <p:sp>
          <p:nvSpPr>
            <p:cNvPr id="49" name="圆角矩形 48">
              <a:extLst>
                <a:ext uri="{FF2B5EF4-FFF2-40B4-BE49-F238E27FC236}">
                  <a16:creationId xmlns:a16="http://schemas.microsoft.com/office/drawing/2014/main" id="{BC34D2CE-187D-6DA9-CE77-365600087DF5}"/>
                </a:ext>
              </a:extLst>
            </p:cNvPr>
            <p:cNvSpPr/>
            <p:nvPr/>
          </p:nvSpPr>
          <p:spPr>
            <a:xfrm flipH="1">
              <a:off x="675364" y="3801629"/>
              <a:ext cx="5359400" cy="918028"/>
            </a:xfrm>
            <a:prstGeom prst="roundRect">
              <a:avLst>
                <a:gd name="adj" fmla="val 50000"/>
              </a:avLst>
            </a:prstGeom>
            <a:solidFill>
              <a:schemeClr val="accent5">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椭圆 49">
              <a:extLst>
                <a:ext uri="{FF2B5EF4-FFF2-40B4-BE49-F238E27FC236}">
                  <a16:creationId xmlns:a16="http://schemas.microsoft.com/office/drawing/2014/main" id="{2FF877D0-ED1E-C5AC-11AA-5490379BF41B}"/>
                </a:ext>
              </a:extLst>
            </p:cNvPr>
            <p:cNvSpPr/>
            <p:nvPr/>
          </p:nvSpPr>
          <p:spPr>
            <a:xfrm>
              <a:off x="1184896" y="3777347"/>
              <a:ext cx="942315" cy="942310"/>
            </a:xfrm>
            <a:prstGeom prst="ellipse">
              <a:avLst/>
            </a:prstGeom>
            <a:gradFill>
              <a:gsLst>
                <a:gs pos="0">
                  <a:schemeClr val="accent5">
                    <a:lumMod val="60000"/>
                    <a:lumOff val="40000"/>
                  </a:schemeClr>
                </a:gs>
                <a:gs pos="60000">
                  <a:schemeClr val="accent5"/>
                </a:gs>
              </a:gsLst>
              <a:lin ang="2700000" scaled="0"/>
            </a:gradFill>
            <a:ln w="57150" cap="rnd">
              <a:noFill/>
              <a:prstDash val="solid"/>
              <a:round/>
            </a:ln>
            <a:effectLst>
              <a:outerShdw blurRad="76200" dist="50800" dir="5400000" algn="ctr" rotWithShape="0">
                <a:schemeClr val="accent5">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en-GB" altLang="zh-CN" sz="3200" b="1" dirty="0">
                  <a:solidFill>
                    <a:schemeClr val="bg1"/>
                  </a:solidFill>
                </a:rPr>
                <a:t>3</a:t>
              </a:r>
              <a:endParaRPr lang="zh-CN" altLang="en-US" sz="3200" b="1" dirty="0">
                <a:solidFill>
                  <a:schemeClr val="bg1"/>
                </a:solidFill>
              </a:endParaRPr>
            </a:p>
          </p:txBody>
        </p:sp>
        <p:sp>
          <p:nvSpPr>
            <p:cNvPr id="51" name="文本框 50">
              <a:extLst>
                <a:ext uri="{FF2B5EF4-FFF2-40B4-BE49-F238E27FC236}">
                  <a16:creationId xmlns:a16="http://schemas.microsoft.com/office/drawing/2014/main" id="{CBC36430-A4C3-C18A-805E-31830A5E7978}"/>
                </a:ext>
              </a:extLst>
            </p:cNvPr>
            <p:cNvSpPr txBox="1"/>
            <p:nvPr/>
          </p:nvSpPr>
          <p:spPr>
            <a:xfrm>
              <a:off x="2376683" y="3954565"/>
              <a:ext cx="3353281" cy="454228"/>
            </a:xfrm>
            <a:prstGeom prst="rect">
              <a:avLst/>
            </a:prstGeom>
            <a:noFill/>
          </p:spPr>
          <p:txBody>
            <a:bodyPr wrap="square" rtlCol="0">
              <a:spAutoFit/>
            </a:bodyPr>
            <a:lstStyle/>
            <a:p>
              <a:pPr marR="0" lvl="0" defTabSz="913765" rtl="0" eaLnBrk="1" fontAlgn="auto" latinLnBrk="0" hangingPunct="1">
                <a:lnSpc>
                  <a:spcPct val="150000"/>
                </a:lnSpc>
                <a:spcBef>
                  <a:spcPts val="0"/>
                </a:spcBef>
                <a:spcAft>
                  <a:spcPts val="0"/>
                </a:spcAft>
                <a:buClrTx/>
                <a:buSzPct val="100000"/>
                <a:defRPr/>
              </a:pPr>
              <a:r>
                <a:rPr kumimoji="0" lang="en-GB" sz="1200" b="0" i="0" u="none" strike="noStrike" kern="1200" cap="none" spc="0" normalizeH="0" baseline="0" noProof="0" dirty="0" err="1">
                  <a:ln>
                    <a:noFill/>
                  </a:ln>
                  <a:effectLst/>
                  <a:uLnTx/>
                  <a:uFillTx/>
                </a:rPr>
                <a:t>不同平台缺少统一的管控</a:t>
              </a:r>
              <a:endParaRPr kumimoji="0" lang="en-GB" sz="1200" b="0" i="0" u="none" strike="noStrike" kern="1200" cap="none" spc="0" normalizeH="0" baseline="0" noProof="0" dirty="0">
                <a:ln>
                  <a:noFill/>
                </a:ln>
                <a:effectLst/>
                <a:uLnTx/>
                <a:uFillTx/>
              </a:endParaRPr>
            </a:p>
          </p:txBody>
        </p:sp>
        <p:sp>
          <p:nvSpPr>
            <p:cNvPr id="52" name="圆角矩形 51">
              <a:extLst>
                <a:ext uri="{FF2B5EF4-FFF2-40B4-BE49-F238E27FC236}">
                  <a16:creationId xmlns:a16="http://schemas.microsoft.com/office/drawing/2014/main" id="{347CC761-61A2-917A-CF5B-0795F611D54B}"/>
                </a:ext>
              </a:extLst>
            </p:cNvPr>
            <p:cNvSpPr/>
            <p:nvPr/>
          </p:nvSpPr>
          <p:spPr>
            <a:xfrm flipH="1">
              <a:off x="675364" y="4993758"/>
              <a:ext cx="5359400" cy="918028"/>
            </a:xfrm>
            <a:prstGeom prst="roundRect">
              <a:avLst>
                <a:gd name="adj" fmla="val 50000"/>
              </a:avLst>
            </a:prstGeom>
            <a:solidFill>
              <a:schemeClr val="accent6">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3" name="椭圆 52">
              <a:extLst>
                <a:ext uri="{FF2B5EF4-FFF2-40B4-BE49-F238E27FC236}">
                  <a16:creationId xmlns:a16="http://schemas.microsoft.com/office/drawing/2014/main" id="{0E78C47D-9C66-8663-3CCF-D7FD77AFD5DE}"/>
                </a:ext>
              </a:extLst>
            </p:cNvPr>
            <p:cNvSpPr/>
            <p:nvPr/>
          </p:nvSpPr>
          <p:spPr>
            <a:xfrm>
              <a:off x="1184896" y="4969476"/>
              <a:ext cx="942315" cy="942310"/>
            </a:xfrm>
            <a:prstGeom prst="ellipse">
              <a:avLst/>
            </a:prstGeom>
            <a:gradFill>
              <a:gsLst>
                <a:gs pos="0">
                  <a:schemeClr val="accent6">
                    <a:lumMod val="60000"/>
                    <a:lumOff val="40000"/>
                  </a:schemeClr>
                </a:gs>
                <a:gs pos="60000">
                  <a:schemeClr val="accent6"/>
                </a:gs>
              </a:gsLst>
              <a:lin ang="2700000" scaled="0"/>
            </a:gradFill>
            <a:ln w="57150" cap="rnd">
              <a:noFill/>
              <a:prstDash val="solid"/>
              <a:round/>
            </a:ln>
            <a:effectLst>
              <a:outerShdw blurRad="76200" dist="50800" dir="5400000" algn="ctr" rotWithShape="0">
                <a:schemeClr val="accent6">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925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r>
                <a:rPr lang="en-GB" altLang="zh-CN" sz="3200" b="1" dirty="0">
                  <a:solidFill>
                    <a:schemeClr val="bg1"/>
                  </a:solidFill>
                </a:rPr>
                <a:t>5</a:t>
              </a:r>
              <a:endParaRPr lang="zh-CN" altLang="en-US" sz="3200" b="1" dirty="0">
                <a:solidFill>
                  <a:schemeClr val="bg1"/>
                </a:solidFill>
              </a:endParaRPr>
            </a:p>
          </p:txBody>
        </p:sp>
        <p:sp>
          <p:nvSpPr>
            <p:cNvPr id="54" name="文本框 53">
              <a:extLst>
                <a:ext uri="{FF2B5EF4-FFF2-40B4-BE49-F238E27FC236}">
                  <a16:creationId xmlns:a16="http://schemas.microsoft.com/office/drawing/2014/main" id="{10588B31-42BF-E224-16A9-A78ACC0683B0}"/>
                </a:ext>
              </a:extLst>
            </p:cNvPr>
            <p:cNvSpPr txBox="1"/>
            <p:nvPr/>
          </p:nvSpPr>
          <p:spPr>
            <a:xfrm>
              <a:off x="2414099" y="4985483"/>
              <a:ext cx="3353281" cy="823560"/>
            </a:xfrm>
            <a:prstGeom prst="rect">
              <a:avLst/>
            </a:prstGeom>
            <a:noFill/>
          </p:spPr>
          <p:txBody>
            <a:bodyPr wrap="square" rtlCol="0">
              <a:spAutoFit/>
            </a:bodyPr>
            <a:lstStyle/>
            <a:p>
              <a:pPr marR="0" lvl="0" defTabSz="913765" rtl="0" eaLnBrk="1" fontAlgn="auto" latinLnBrk="0" hangingPunct="1">
                <a:lnSpc>
                  <a:spcPct val="150000"/>
                </a:lnSpc>
                <a:spcBef>
                  <a:spcPts val="0"/>
                </a:spcBef>
                <a:spcAft>
                  <a:spcPts val="0"/>
                </a:spcAft>
                <a:buClrTx/>
                <a:buSzPct val="100000"/>
                <a:defRPr/>
              </a:pPr>
              <a:r>
                <a:rPr kumimoji="0" lang="en-GB" sz="1200" b="0" i="0" u="none" strike="noStrike" kern="1200" cap="none" spc="0" normalizeH="0" baseline="0" noProof="0" dirty="0" err="1">
                  <a:ln>
                    <a:noFill/>
                  </a:ln>
                  <a:effectLst/>
                  <a:uLnTx/>
                  <a:uFillTx/>
                </a:rPr>
                <a:t>对数据的成本和价值缺少精细化的管理</a:t>
              </a:r>
              <a:endParaRPr kumimoji="0" lang="en-GB" sz="1200" b="0" i="0" u="none" strike="noStrike" kern="1200" cap="none" spc="0" normalizeH="0" baseline="0" noProof="0" dirty="0">
                <a:ln>
                  <a:noFill/>
                </a:ln>
                <a:effectLst/>
                <a:uLnTx/>
                <a:uFillTx/>
              </a:endParaRPr>
            </a:p>
          </p:txBody>
        </p:sp>
      </p:grpSp>
      <p:pic>
        <p:nvPicPr>
          <p:cNvPr id="3" name="图片 2" descr="datafun-logo">
            <a:extLst>
              <a:ext uri="{FF2B5EF4-FFF2-40B4-BE49-F238E27FC236}">
                <a16:creationId xmlns:a16="http://schemas.microsoft.com/office/drawing/2014/main" id="{C2CDF2C4-8325-3900-BAE6-58472D579A45}"/>
              </a:ext>
            </a:extLst>
          </p:cNvPr>
          <p:cNvPicPr>
            <a:picLocks noChangeAspect="1"/>
          </p:cNvPicPr>
          <p:nvPr/>
        </p:nvPicPr>
        <p:blipFill>
          <a:blip r:embed="rId3"/>
          <a:srcRect t="28632" b="27137"/>
          <a:stretch>
            <a:fillRect/>
          </a:stretch>
        </p:blipFill>
        <p:spPr>
          <a:xfrm>
            <a:off x="7596336" y="4659982"/>
            <a:ext cx="1305560" cy="320675"/>
          </a:xfrm>
          <a:prstGeom prst="rect">
            <a:avLst/>
          </a:prstGeom>
        </p:spPr>
      </p:pic>
      <p:sp>
        <p:nvSpPr>
          <p:cNvPr id="4" name="文本框 3">
            <a:extLst>
              <a:ext uri="{FF2B5EF4-FFF2-40B4-BE49-F238E27FC236}">
                <a16:creationId xmlns:a16="http://schemas.microsoft.com/office/drawing/2014/main" id="{06709EA6-7FED-9627-C547-17BA1CA7ACFF}"/>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5" name="图片 4">
            <a:extLst>
              <a:ext uri="{FF2B5EF4-FFF2-40B4-BE49-F238E27FC236}">
                <a16:creationId xmlns:a16="http://schemas.microsoft.com/office/drawing/2014/main" id="{3658F2E9-44A9-8EEF-51C4-01B1C9BDC273}"/>
              </a:ext>
            </a:extLst>
          </p:cNvPr>
          <p:cNvPicPr>
            <a:picLocks noChangeAspect="1"/>
          </p:cNvPicPr>
          <p:nvPr/>
        </p:nvPicPr>
        <p:blipFill>
          <a:blip r:embed="rId4"/>
          <a:stretch>
            <a:fillRect/>
          </a:stretch>
        </p:blipFill>
        <p:spPr>
          <a:xfrm>
            <a:off x="6253128" y="4680975"/>
            <a:ext cx="1246212" cy="278689"/>
          </a:xfrm>
          <a:prstGeom prst="rect">
            <a:avLst/>
          </a:prstGeom>
        </p:spPr>
      </p:pic>
    </p:spTree>
    <p:extLst>
      <p:ext uri="{BB962C8B-B14F-4D97-AF65-F5344CB8AC3E}">
        <p14:creationId xmlns:p14="http://schemas.microsoft.com/office/powerpoint/2010/main" val="692932700"/>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组 61"/>
          <p:cNvPicPr>
            <a:picLocks noChangeAspect="1"/>
          </p:cNvPicPr>
          <p:nvPr/>
        </p:nvPicPr>
        <p:blipFill>
          <a:blip r:embed="rId3"/>
          <a:stretch>
            <a:fillRect/>
          </a:stretch>
        </p:blipFill>
        <p:spPr>
          <a:xfrm>
            <a:off x="5267325" y="233680"/>
            <a:ext cx="3876675" cy="4897120"/>
          </a:xfrm>
          <a:prstGeom prst="rect">
            <a:avLst/>
          </a:prstGeom>
        </p:spPr>
      </p:pic>
      <p:sp>
        <p:nvSpPr>
          <p:cNvPr id="9" name="文本框 8"/>
          <p:cNvSpPr txBox="1"/>
          <p:nvPr/>
        </p:nvSpPr>
        <p:spPr>
          <a:xfrm>
            <a:off x="-492760" y="1490345"/>
            <a:ext cx="309880" cy="368300"/>
          </a:xfrm>
          <a:prstGeom prst="rect">
            <a:avLst/>
          </a:prstGeom>
          <a:noFill/>
        </p:spPr>
        <p:txBody>
          <a:bodyPr wrap="none" rtlCol="0">
            <a:spAutoFit/>
          </a:bodyPr>
          <a:lstStyle/>
          <a:p>
            <a:endParaRPr lang="zh-CN" altLang="en-US"/>
          </a:p>
        </p:txBody>
      </p:sp>
      <p:grpSp>
        <p:nvGrpSpPr>
          <p:cNvPr id="5" name="Group 32"/>
          <p:cNvGrpSpPr/>
          <p:nvPr/>
        </p:nvGrpSpPr>
        <p:grpSpPr>
          <a:xfrm>
            <a:off x="1261110" y="2055495"/>
            <a:ext cx="3670010" cy="1119778"/>
            <a:chOff x="2539974" y="2488184"/>
            <a:chExt cx="2978181" cy="707886"/>
          </a:xfrm>
        </p:grpSpPr>
        <p:sp>
          <p:nvSpPr>
            <p:cNvPr id="19" name="TextBox 6"/>
            <p:cNvSpPr txBox="1"/>
            <p:nvPr/>
          </p:nvSpPr>
          <p:spPr>
            <a:xfrm>
              <a:off x="2539974" y="2488184"/>
              <a:ext cx="655949" cy="707886"/>
            </a:xfrm>
            <a:prstGeom prst="rect">
              <a:avLst/>
            </a:prstGeom>
            <a:noFill/>
          </p:spPr>
          <p:txBody>
            <a:bodyPr wrap="none" anchor="ctr">
              <a:normAutofit/>
            </a:bodyPr>
            <a:lstStyle/>
            <a:p>
              <a:r>
                <a:rPr lang="en-US" altLang="zh-CN" sz="4000" b="1" dirty="0">
                  <a:solidFill>
                    <a:srgbClr val="FF5000"/>
                  </a:solidFill>
                  <a:latin typeface="微软雅黑" charset="0"/>
                  <a:ea typeface="微软雅黑" charset="0"/>
                </a:rPr>
                <a:t>02</a:t>
              </a:r>
            </a:p>
          </p:txBody>
        </p:sp>
        <p:sp>
          <p:nvSpPr>
            <p:cNvPr id="20" name="TextBox 8"/>
            <p:cNvSpPr txBox="1"/>
            <p:nvPr/>
          </p:nvSpPr>
          <p:spPr>
            <a:xfrm>
              <a:off x="3006245" y="2586938"/>
              <a:ext cx="2511910" cy="353943"/>
            </a:xfrm>
            <a:prstGeom prst="rect">
              <a:avLst/>
            </a:prstGeom>
            <a:noFill/>
          </p:spPr>
          <p:txBody>
            <a:bodyPr wrap="none" lIns="360000" tIns="0" rIns="0" bIns="0" anchor="b" anchorCtr="0">
              <a:normAutofit/>
            </a:bodyPr>
            <a:lstStyle/>
            <a:p>
              <a:r>
                <a:rPr lang="zh-CN" altLang="en-US" sz="2000" b="1" dirty="0">
                  <a:solidFill>
                    <a:schemeClr val="tx1">
                      <a:lumMod val="65000"/>
                      <a:lumOff val="35000"/>
                    </a:schemeClr>
                  </a:solidFill>
                  <a:latin typeface="微软雅黑" charset="0"/>
                  <a:ea typeface="微软雅黑" charset="0"/>
                </a:rPr>
                <a:t>数据治理体系</a:t>
              </a:r>
            </a:p>
          </p:txBody>
        </p:sp>
      </p:grpSp>
      <p:pic>
        <p:nvPicPr>
          <p:cNvPr id="2" name="图片 1" descr="datafun-logo">
            <a:extLst>
              <a:ext uri="{FF2B5EF4-FFF2-40B4-BE49-F238E27FC236}">
                <a16:creationId xmlns:a16="http://schemas.microsoft.com/office/drawing/2014/main" id="{AD87A321-986A-D5CB-2C2B-6530C8B74F3D}"/>
              </a:ext>
            </a:extLst>
          </p:cNvPr>
          <p:cNvPicPr>
            <a:picLocks noChangeAspect="1"/>
          </p:cNvPicPr>
          <p:nvPr/>
        </p:nvPicPr>
        <p:blipFill>
          <a:blip r:embed="rId4"/>
          <a:srcRect t="28632" b="27137"/>
          <a:stretch>
            <a:fillRect/>
          </a:stretch>
        </p:blipFill>
        <p:spPr>
          <a:xfrm>
            <a:off x="1738744" y="297516"/>
            <a:ext cx="1305560" cy="320675"/>
          </a:xfrm>
          <a:prstGeom prst="rect">
            <a:avLst/>
          </a:prstGeom>
        </p:spPr>
      </p:pic>
      <p:sp>
        <p:nvSpPr>
          <p:cNvPr id="4" name="文本框 3">
            <a:extLst>
              <a:ext uri="{FF2B5EF4-FFF2-40B4-BE49-F238E27FC236}">
                <a16:creationId xmlns:a16="http://schemas.microsoft.com/office/drawing/2014/main" id="{53D5A167-B82C-2849-1192-1634F295B387}"/>
              </a:ext>
            </a:extLst>
          </p:cNvPr>
          <p:cNvSpPr txBox="1"/>
          <p:nvPr/>
        </p:nvSpPr>
        <p:spPr>
          <a:xfrm>
            <a:off x="1576819" y="274021"/>
            <a:ext cx="233680" cy="368300"/>
          </a:xfrm>
          <a:prstGeom prst="rect">
            <a:avLst/>
          </a:prstGeom>
          <a:noFill/>
        </p:spPr>
        <p:txBody>
          <a:bodyPr wrap="none" rtlCol="0">
            <a:spAutoFit/>
          </a:bodyPr>
          <a:lstStyle/>
          <a:p>
            <a:r>
              <a:rPr lang="en-US" altLang="zh-CN"/>
              <a:t>|</a:t>
            </a:r>
          </a:p>
        </p:txBody>
      </p:sp>
      <p:pic>
        <p:nvPicPr>
          <p:cNvPr id="7" name="图片 6">
            <a:extLst>
              <a:ext uri="{FF2B5EF4-FFF2-40B4-BE49-F238E27FC236}">
                <a16:creationId xmlns:a16="http://schemas.microsoft.com/office/drawing/2014/main" id="{F42F020B-5C38-A8B2-9E7D-A54974423842}"/>
              </a:ext>
            </a:extLst>
          </p:cNvPr>
          <p:cNvPicPr>
            <a:picLocks noChangeAspect="1"/>
          </p:cNvPicPr>
          <p:nvPr/>
        </p:nvPicPr>
        <p:blipFill>
          <a:blip r:embed="rId5"/>
          <a:stretch>
            <a:fillRect/>
          </a:stretch>
        </p:blipFill>
        <p:spPr>
          <a:xfrm>
            <a:off x="395536" y="339502"/>
            <a:ext cx="1246212" cy="278689"/>
          </a:xfrm>
          <a:prstGeom prst="rect">
            <a:avLst/>
          </a:prstGeom>
        </p:spPr>
      </p:pic>
    </p:spTree>
    <p:extLst>
      <p:ext uri="{BB962C8B-B14F-4D97-AF65-F5344CB8AC3E}">
        <p14:creationId xmlns:p14="http://schemas.microsoft.com/office/powerpoint/2010/main" val="3687820922"/>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1579746"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数据治理体系</a:t>
            </a:r>
          </a:p>
        </p:txBody>
      </p:sp>
      <p:graphicFrame>
        <p:nvGraphicFramePr>
          <p:cNvPr id="3" name="图示 2">
            <a:extLst>
              <a:ext uri="{FF2B5EF4-FFF2-40B4-BE49-F238E27FC236}">
                <a16:creationId xmlns:a16="http://schemas.microsoft.com/office/drawing/2014/main" id="{666A1737-072E-A9AA-267D-4DD1C3DB4AEB}"/>
              </a:ext>
            </a:extLst>
          </p:cNvPr>
          <p:cNvGraphicFramePr/>
          <p:nvPr>
            <p:extLst>
              <p:ext uri="{D42A27DB-BD31-4B8C-83A1-F6EECF244321}">
                <p14:modId xmlns:p14="http://schemas.microsoft.com/office/powerpoint/2010/main" val="1803119260"/>
              </p:ext>
            </p:extLst>
          </p:nvPr>
        </p:nvGraphicFramePr>
        <p:xfrm>
          <a:off x="-14321" y="1270831"/>
          <a:ext cx="4704184" cy="28240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文本框 3">
            <a:extLst>
              <a:ext uri="{FF2B5EF4-FFF2-40B4-BE49-F238E27FC236}">
                <a16:creationId xmlns:a16="http://schemas.microsoft.com/office/drawing/2014/main" id="{E0295C96-615D-A985-1DC1-F0BEFF02652B}"/>
              </a:ext>
            </a:extLst>
          </p:cNvPr>
          <p:cNvSpPr txBox="1"/>
          <p:nvPr/>
        </p:nvSpPr>
        <p:spPr>
          <a:xfrm>
            <a:off x="4561390" y="1635646"/>
            <a:ext cx="4032448" cy="134690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kumimoji="1" lang="zh-CN" altLang="en-US" sz="1400" dirty="0">
                <a:latin typeface="Microsoft YaHei" panose="020B0503020204020204" pitchFamily="34" charset="-122"/>
                <a:ea typeface="Microsoft YaHei" panose="020B0503020204020204" pitchFamily="34" charset="-122"/>
              </a:rPr>
              <a:t>根据数据治理的需求场景、</a:t>
            </a:r>
            <a:r>
              <a:rPr lang="zh-CN" altLang="en-US" sz="1400" dirty="0">
                <a:effectLst/>
                <a:latin typeface="Microsoft YaHei" panose="020B0503020204020204" pitchFamily="34" charset="-122"/>
                <a:ea typeface="Microsoft YaHei" panose="020B0503020204020204" pitchFamily="34" charset="-122"/>
              </a:rPr>
              <a:t>结合数据治理产品工具，将流程建立在工具的基础上，制度建立在流程的基础上，管理建立在制度的基础上，形成全链路的数据治理体系。</a:t>
            </a:r>
          </a:p>
        </p:txBody>
      </p:sp>
      <p:pic>
        <p:nvPicPr>
          <p:cNvPr id="13" name="图片 12" descr="datafun-logo">
            <a:extLst>
              <a:ext uri="{FF2B5EF4-FFF2-40B4-BE49-F238E27FC236}">
                <a16:creationId xmlns:a16="http://schemas.microsoft.com/office/drawing/2014/main" id="{E2D9B6F3-1B44-0D2E-87FC-959B4C5F2930}"/>
              </a:ext>
            </a:extLst>
          </p:cNvPr>
          <p:cNvPicPr>
            <a:picLocks noChangeAspect="1"/>
          </p:cNvPicPr>
          <p:nvPr/>
        </p:nvPicPr>
        <p:blipFill>
          <a:blip r:embed="rId8"/>
          <a:srcRect t="28632" b="27137"/>
          <a:stretch>
            <a:fillRect/>
          </a:stretch>
        </p:blipFill>
        <p:spPr>
          <a:xfrm>
            <a:off x="7596336" y="4659982"/>
            <a:ext cx="1305560" cy="320675"/>
          </a:xfrm>
          <a:prstGeom prst="rect">
            <a:avLst/>
          </a:prstGeom>
        </p:spPr>
      </p:pic>
      <p:sp>
        <p:nvSpPr>
          <p:cNvPr id="14" name="文本框 13">
            <a:extLst>
              <a:ext uri="{FF2B5EF4-FFF2-40B4-BE49-F238E27FC236}">
                <a16:creationId xmlns:a16="http://schemas.microsoft.com/office/drawing/2014/main" id="{D6F1B705-4310-B7F4-3DBC-D8D4C341B3D6}"/>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5" name="图片 14">
            <a:extLst>
              <a:ext uri="{FF2B5EF4-FFF2-40B4-BE49-F238E27FC236}">
                <a16:creationId xmlns:a16="http://schemas.microsoft.com/office/drawing/2014/main" id="{C478FCE8-E86B-6F99-7261-B50D397CEF5D}"/>
              </a:ext>
            </a:extLst>
          </p:cNvPr>
          <p:cNvPicPr>
            <a:picLocks noChangeAspect="1"/>
          </p:cNvPicPr>
          <p:nvPr/>
        </p:nvPicPr>
        <p:blipFill>
          <a:blip r:embed="rId9"/>
          <a:stretch>
            <a:fillRect/>
          </a:stretch>
        </p:blipFill>
        <p:spPr>
          <a:xfrm>
            <a:off x="6253128" y="4680975"/>
            <a:ext cx="1246212" cy="278689"/>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组 61"/>
          <p:cNvPicPr>
            <a:picLocks noChangeAspect="1"/>
          </p:cNvPicPr>
          <p:nvPr/>
        </p:nvPicPr>
        <p:blipFill>
          <a:blip r:embed="rId3"/>
          <a:stretch>
            <a:fillRect/>
          </a:stretch>
        </p:blipFill>
        <p:spPr>
          <a:xfrm>
            <a:off x="5267325" y="233680"/>
            <a:ext cx="3876675" cy="4897120"/>
          </a:xfrm>
          <a:prstGeom prst="rect">
            <a:avLst/>
          </a:prstGeom>
        </p:spPr>
      </p:pic>
      <p:sp>
        <p:nvSpPr>
          <p:cNvPr id="9" name="文本框 8"/>
          <p:cNvSpPr txBox="1"/>
          <p:nvPr/>
        </p:nvSpPr>
        <p:spPr>
          <a:xfrm>
            <a:off x="-492760" y="1490345"/>
            <a:ext cx="309880" cy="368300"/>
          </a:xfrm>
          <a:prstGeom prst="rect">
            <a:avLst/>
          </a:prstGeom>
          <a:noFill/>
        </p:spPr>
        <p:txBody>
          <a:bodyPr wrap="none" rtlCol="0">
            <a:spAutoFit/>
          </a:bodyPr>
          <a:lstStyle/>
          <a:p>
            <a:endParaRPr lang="zh-CN" altLang="en-US"/>
          </a:p>
        </p:txBody>
      </p:sp>
      <p:grpSp>
        <p:nvGrpSpPr>
          <p:cNvPr id="5" name="Group 32"/>
          <p:cNvGrpSpPr/>
          <p:nvPr/>
        </p:nvGrpSpPr>
        <p:grpSpPr>
          <a:xfrm>
            <a:off x="1261110" y="2055495"/>
            <a:ext cx="3670010" cy="1119778"/>
            <a:chOff x="2539974" y="2488184"/>
            <a:chExt cx="2978181" cy="707886"/>
          </a:xfrm>
        </p:grpSpPr>
        <p:sp>
          <p:nvSpPr>
            <p:cNvPr id="19" name="TextBox 6"/>
            <p:cNvSpPr txBox="1"/>
            <p:nvPr/>
          </p:nvSpPr>
          <p:spPr>
            <a:xfrm>
              <a:off x="2539974" y="2488184"/>
              <a:ext cx="655949" cy="707886"/>
            </a:xfrm>
            <a:prstGeom prst="rect">
              <a:avLst/>
            </a:prstGeom>
            <a:noFill/>
          </p:spPr>
          <p:txBody>
            <a:bodyPr wrap="none" anchor="ctr">
              <a:normAutofit/>
            </a:bodyPr>
            <a:lstStyle/>
            <a:p>
              <a:r>
                <a:rPr lang="en-US" altLang="zh-CN" sz="4000" b="1" dirty="0">
                  <a:solidFill>
                    <a:srgbClr val="FF5000"/>
                  </a:solidFill>
                  <a:latin typeface="微软雅黑" charset="0"/>
                  <a:ea typeface="微软雅黑" charset="0"/>
                </a:rPr>
                <a:t>03</a:t>
              </a:r>
            </a:p>
          </p:txBody>
        </p:sp>
        <p:sp>
          <p:nvSpPr>
            <p:cNvPr id="20" name="TextBox 8"/>
            <p:cNvSpPr txBox="1"/>
            <p:nvPr/>
          </p:nvSpPr>
          <p:spPr>
            <a:xfrm>
              <a:off x="3006245" y="2586938"/>
              <a:ext cx="2511910" cy="353943"/>
            </a:xfrm>
            <a:prstGeom prst="rect">
              <a:avLst/>
            </a:prstGeom>
            <a:noFill/>
          </p:spPr>
          <p:txBody>
            <a:bodyPr wrap="none" lIns="360000" tIns="0" rIns="0" bIns="0" anchor="b" anchorCtr="0">
              <a:normAutofit/>
            </a:bodyPr>
            <a:lstStyle/>
            <a:p>
              <a:r>
                <a:rPr lang="zh-CN" altLang="en-US" sz="2000" b="1" dirty="0">
                  <a:solidFill>
                    <a:schemeClr val="tx1">
                      <a:lumMod val="65000"/>
                      <a:lumOff val="35000"/>
                    </a:schemeClr>
                  </a:solidFill>
                  <a:latin typeface="微软雅黑" charset="0"/>
                  <a:ea typeface="微软雅黑" charset="0"/>
                </a:rPr>
                <a:t>浅谈数据治理的实现</a:t>
              </a:r>
            </a:p>
          </p:txBody>
        </p:sp>
      </p:grpSp>
      <p:pic>
        <p:nvPicPr>
          <p:cNvPr id="2" name="图片 1" descr="datafun-logo">
            <a:extLst>
              <a:ext uri="{FF2B5EF4-FFF2-40B4-BE49-F238E27FC236}">
                <a16:creationId xmlns:a16="http://schemas.microsoft.com/office/drawing/2014/main" id="{AD87A321-986A-D5CB-2C2B-6530C8B74F3D}"/>
              </a:ext>
            </a:extLst>
          </p:cNvPr>
          <p:cNvPicPr>
            <a:picLocks noChangeAspect="1"/>
          </p:cNvPicPr>
          <p:nvPr/>
        </p:nvPicPr>
        <p:blipFill>
          <a:blip r:embed="rId4"/>
          <a:srcRect t="28632" b="27137"/>
          <a:stretch>
            <a:fillRect/>
          </a:stretch>
        </p:blipFill>
        <p:spPr>
          <a:xfrm>
            <a:off x="1738744" y="297516"/>
            <a:ext cx="1305560" cy="320675"/>
          </a:xfrm>
          <a:prstGeom prst="rect">
            <a:avLst/>
          </a:prstGeom>
        </p:spPr>
      </p:pic>
      <p:sp>
        <p:nvSpPr>
          <p:cNvPr id="4" name="文本框 3">
            <a:extLst>
              <a:ext uri="{FF2B5EF4-FFF2-40B4-BE49-F238E27FC236}">
                <a16:creationId xmlns:a16="http://schemas.microsoft.com/office/drawing/2014/main" id="{53D5A167-B82C-2849-1192-1634F295B387}"/>
              </a:ext>
            </a:extLst>
          </p:cNvPr>
          <p:cNvSpPr txBox="1"/>
          <p:nvPr/>
        </p:nvSpPr>
        <p:spPr>
          <a:xfrm>
            <a:off x="1576819" y="274021"/>
            <a:ext cx="233680" cy="368300"/>
          </a:xfrm>
          <a:prstGeom prst="rect">
            <a:avLst/>
          </a:prstGeom>
          <a:noFill/>
        </p:spPr>
        <p:txBody>
          <a:bodyPr wrap="none" rtlCol="0">
            <a:spAutoFit/>
          </a:bodyPr>
          <a:lstStyle/>
          <a:p>
            <a:r>
              <a:rPr lang="en-US" altLang="zh-CN"/>
              <a:t>|</a:t>
            </a:r>
          </a:p>
        </p:txBody>
      </p:sp>
      <p:pic>
        <p:nvPicPr>
          <p:cNvPr id="7" name="图片 6">
            <a:extLst>
              <a:ext uri="{FF2B5EF4-FFF2-40B4-BE49-F238E27FC236}">
                <a16:creationId xmlns:a16="http://schemas.microsoft.com/office/drawing/2014/main" id="{F42F020B-5C38-A8B2-9E7D-A54974423842}"/>
              </a:ext>
            </a:extLst>
          </p:cNvPr>
          <p:cNvPicPr>
            <a:picLocks noChangeAspect="1"/>
          </p:cNvPicPr>
          <p:nvPr/>
        </p:nvPicPr>
        <p:blipFill>
          <a:blip r:embed="rId5"/>
          <a:stretch>
            <a:fillRect/>
          </a:stretch>
        </p:blipFill>
        <p:spPr>
          <a:xfrm>
            <a:off x="395536" y="339502"/>
            <a:ext cx="1246212" cy="278689"/>
          </a:xfrm>
          <a:prstGeom prst="rect">
            <a:avLst/>
          </a:prstGeom>
        </p:spPr>
      </p:pic>
    </p:spTree>
    <p:extLst>
      <p:ext uri="{BB962C8B-B14F-4D97-AF65-F5344CB8AC3E}">
        <p14:creationId xmlns:p14="http://schemas.microsoft.com/office/powerpoint/2010/main" val="1571527846"/>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2765968"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数据治理工具 </a:t>
            </a:r>
            <a:r>
              <a:rPr lang="en-US" altLang="zh-CN"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整体方案</a:t>
            </a:r>
          </a:p>
        </p:txBody>
      </p:sp>
      <p:sp>
        <p:nvSpPr>
          <p:cNvPr id="4" name="文本框 3">
            <a:extLst>
              <a:ext uri="{FF2B5EF4-FFF2-40B4-BE49-F238E27FC236}">
                <a16:creationId xmlns:a16="http://schemas.microsoft.com/office/drawing/2014/main" id="{E0295C96-615D-A985-1DC1-F0BEFF02652B}"/>
              </a:ext>
            </a:extLst>
          </p:cNvPr>
          <p:cNvSpPr txBox="1"/>
          <p:nvPr/>
        </p:nvSpPr>
        <p:spPr>
          <a:xfrm>
            <a:off x="465846" y="915566"/>
            <a:ext cx="7634546" cy="307777"/>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400" dirty="0">
                <a:effectLst/>
                <a:latin typeface="Microsoft YaHei" panose="020B0503020204020204" pitchFamily="34" charset="-122"/>
                <a:ea typeface="Microsoft YaHei" panose="020B0503020204020204" pitchFamily="34" charset="-122"/>
              </a:rPr>
              <a:t>产品工具层面，将整个</a:t>
            </a:r>
            <a:r>
              <a:rPr lang="zh-CN" altLang="en-US" sz="1400" dirty="0">
                <a:solidFill>
                  <a:srgbClr val="000000"/>
                </a:solidFill>
                <a:effectLst/>
                <a:latin typeface="Microsoft YaHei" panose="020B0503020204020204" pitchFamily="34" charset="-122"/>
                <a:ea typeface="Microsoft YaHei" panose="020B0503020204020204" pitchFamily="34" charset="-122"/>
              </a:rPr>
              <a:t>数据治理流程贯穿各个子产品，沉淀一套全链路的数据治理工具体系。</a:t>
            </a:r>
            <a:endParaRPr lang="zh-CN" altLang="en-US" sz="1400" dirty="0">
              <a:effectLst/>
              <a:latin typeface="Microsoft YaHei" panose="020B0503020204020204" pitchFamily="34" charset="-122"/>
              <a:ea typeface="Microsoft YaHei" panose="020B0503020204020204" pitchFamily="34" charset="-122"/>
            </a:endParaRPr>
          </a:p>
        </p:txBody>
      </p:sp>
      <p:pic>
        <p:nvPicPr>
          <p:cNvPr id="5" name="图片 4">
            <a:extLst>
              <a:ext uri="{FF2B5EF4-FFF2-40B4-BE49-F238E27FC236}">
                <a16:creationId xmlns:a16="http://schemas.microsoft.com/office/drawing/2014/main" id="{2F7F19B7-5AAC-DC22-668A-D4CF1AED0A97}"/>
              </a:ext>
            </a:extLst>
          </p:cNvPr>
          <p:cNvPicPr>
            <a:picLocks noChangeAspect="1"/>
          </p:cNvPicPr>
          <p:nvPr/>
        </p:nvPicPr>
        <p:blipFill>
          <a:blip r:embed="rId3"/>
          <a:stretch>
            <a:fillRect/>
          </a:stretch>
        </p:blipFill>
        <p:spPr>
          <a:xfrm>
            <a:off x="1547664" y="1275606"/>
            <a:ext cx="5530272" cy="3383707"/>
          </a:xfrm>
          <a:prstGeom prst="rect">
            <a:avLst/>
          </a:prstGeom>
        </p:spPr>
      </p:pic>
      <p:pic>
        <p:nvPicPr>
          <p:cNvPr id="8" name="图片 7" descr="datafun-logo">
            <a:extLst>
              <a:ext uri="{FF2B5EF4-FFF2-40B4-BE49-F238E27FC236}">
                <a16:creationId xmlns:a16="http://schemas.microsoft.com/office/drawing/2014/main" id="{146782B5-345E-4C9B-33F6-137CDB22FB8E}"/>
              </a:ext>
            </a:extLst>
          </p:cNvPr>
          <p:cNvPicPr>
            <a:picLocks noChangeAspect="1"/>
          </p:cNvPicPr>
          <p:nvPr/>
        </p:nvPicPr>
        <p:blipFill>
          <a:blip r:embed="rId4"/>
          <a:srcRect t="28632" b="27137"/>
          <a:stretch>
            <a:fillRect/>
          </a:stretch>
        </p:blipFill>
        <p:spPr>
          <a:xfrm>
            <a:off x="7596336" y="4659982"/>
            <a:ext cx="1305560" cy="320675"/>
          </a:xfrm>
          <a:prstGeom prst="rect">
            <a:avLst/>
          </a:prstGeom>
        </p:spPr>
      </p:pic>
      <p:sp>
        <p:nvSpPr>
          <p:cNvPr id="9" name="文本框 8">
            <a:extLst>
              <a:ext uri="{FF2B5EF4-FFF2-40B4-BE49-F238E27FC236}">
                <a16:creationId xmlns:a16="http://schemas.microsoft.com/office/drawing/2014/main" id="{00CF7FF2-EA35-F12A-6878-3140F60E139E}"/>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2" name="图片 11">
            <a:extLst>
              <a:ext uri="{FF2B5EF4-FFF2-40B4-BE49-F238E27FC236}">
                <a16:creationId xmlns:a16="http://schemas.microsoft.com/office/drawing/2014/main" id="{9F52746D-140D-073B-D364-80B5DD3C4365}"/>
              </a:ext>
            </a:extLst>
          </p:cNvPr>
          <p:cNvPicPr>
            <a:picLocks noChangeAspect="1"/>
          </p:cNvPicPr>
          <p:nvPr/>
        </p:nvPicPr>
        <p:blipFill>
          <a:blip r:embed="rId5"/>
          <a:stretch>
            <a:fillRect/>
          </a:stretch>
        </p:blipFill>
        <p:spPr>
          <a:xfrm>
            <a:off x="6253128" y="4680975"/>
            <a:ext cx="1246212" cy="278689"/>
          </a:xfrm>
          <a:prstGeom prst="rect">
            <a:avLst/>
          </a:prstGeom>
        </p:spPr>
      </p:pic>
    </p:spTree>
    <p:extLst>
      <p:ext uri="{BB962C8B-B14F-4D97-AF65-F5344CB8AC3E}">
        <p14:creationId xmlns:p14="http://schemas.microsoft.com/office/powerpoint/2010/main" val="67278035"/>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37"/>
          <p:cNvSpPr txBox="1"/>
          <p:nvPr/>
        </p:nvSpPr>
        <p:spPr>
          <a:xfrm>
            <a:off x="323528" y="267494"/>
            <a:ext cx="3689298" cy="374375"/>
          </a:xfrm>
          <a:prstGeom prst="rect">
            <a:avLst/>
          </a:prstGeom>
          <a:noFill/>
        </p:spPr>
        <p:txBody>
          <a:bodyPr wrap="none" lIns="96434" tIns="48217" rIns="96434" bIns="48217" rtlCol="0">
            <a:spAutoFit/>
          </a:bodyPr>
          <a:lstStyle/>
          <a:p>
            <a:pPr defTabSz="963930"/>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数据治理工具 </a:t>
            </a:r>
            <a:r>
              <a:rPr lang="en-US" altLang="zh-CN"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a:t>
            </a:r>
            <a:r>
              <a:rPr lang="zh-CN" altLang="en-US" sz="1800" dirty="0">
                <a:solidFill>
                  <a:schemeClr val="tx1">
                    <a:lumMod val="50000"/>
                    <a:lumOff val="50000"/>
                  </a:schemeClr>
                </a:solidFill>
                <a:latin typeface="微软雅黑" panose="020B0502040204020203" pitchFamily="34" charset="-122"/>
                <a:ea typeface="微软雅黑" panose="020B0502040204020203" pitchFamily="34" charset="-122"/>
                <a:cs typeface="+mn-ea"/>
                <a:sym typeface="+mn-lt"/>
              </a:rPr>
              <a:t> 开发与治理一体化</a:t>
            </a:r>
          </a:p>
        </p:txBody>
      </p:sp>
      <p:sp>
        <p:nvSpPr>
          <p:cNvPr id="4" name="文本框 3">
            <a:extLst>
              <a:ext uri="{FF2B5EF4-FFF2-40B4-BE49-F238E27FC236}">
                <a16:creationId xmlns:a16="http://schemas.microsoft.com/office/drawing/2014/main" id="{E0295C96-615D-A985-1DC1-F0BEFF02652B}"/>
              </a:ext>
            </a:extLst>
          </p:cNvPr>
          <p:cNvSpPr txBox="1"/>
          <p:nvPr/>
        </p:nvSpPr>
        <p:spPr>
          <a:xfrm>
            <a:off x="465846" y="915566"/>
            <a:ext cx="7634546" cy="523220"/>
          </a:xfrm>
          <a:prstGeom prst="rect">
            <a:avLst/>
          </a:prstGeom>
          <a:noFill/>
        </p:spPr>
        <p:txBody>
          <a:bodyPr wrap="square" rtlCol="0">
            <a:spAutoFit/>
          </a:bodyPr>
          <a:lstStyle/>
          <a:p>
            <a:pPr marL="285750" indent="-285750" algn="l">
              <a:buFont typeface="Arial" panose="020B0604020202020204" pitchFamily="34" charset="0"/>
              <a:buChar char="•"/>
            </a:pPr>
            <a:r>
              <a:rPr lang="zh-CN" altLang="en-US" sz="1400" dirty="0">
                <a:effectLst/>
                <a:latin typeface="Microsoft YaHei" panose="020B0503020204020204" pitchFamily="34" charset="-122"/>
                <a:ea typeface="Microsoft YaHei" panose="020B0503020204020204" pitchFamily="34" charset="-122"/>
              </a:rPr>
              <a:t>数据开发与治理一体化强调“先设计、后开发、先标准、后建模”，通过指标和数据标准的定义实现“规范即设计，设计即开发，开发即治理”的开发治理一体化理念。</a:t>
            </a:r>
          </a:p>
        </p:txBody>
      </p:sp>
      <p:pic>
        <p:nvPicPr>
          <p:cNvPr id="3" name="图片 2">
            <a:extLst>
              <a:ext uri="{FF2B5EF4-FFF2-40B4-BE49-F238E27FC236}">
                <a16:creationId xmlns:a16="http://schemas.microsoft.com/office/drawing/2014/main" id="{D20EA607-196E-5F10-F915-A8AC3D437FF9}"/>
              </a:ext>
            </a:extLst>
          </p:cNvPr>
          <p:cNvPicPr>
            <a:picLocks noChangeAspect="1"/>
          </p:cNvPicPr>
          <p:nvPr/>
        </p:nvPicPr>
        <p:blipFill>
          <a:blip r:embed="rId3"/>
          <a:stretch>
            <a:fillRect/>
          </a:stretch>
        </p:blipFill>
        <p:spPr>
          <a:xfrm>
            <a:off x="841685" y="1563638"/>
            <a:ext cx="7368555" cy="2997541"/>
          </a:xfrm>
          <a:prstGeom prst="rect">
            <a:avLst/>
          </a:prstGeom>
        </p:spPr>
      </p:pic>
      <p:pic>
        <p:nvPicPr>
          <p:cNvPr id="8" name="图片 7" descr="datafun-logo">
            <a:extLst>
              <a:ext uri="{FF2B5EF4-FFF2-40B4-BE49-F238E27FC236}">
                <a16:creationId xmlns:a16="http://schemas.microsoft.com/office/drawing/2014/main" id="{656F4A8A-BDA1-C500-738E-FB05CA3A1A93}"/>
              </a:ext>
            </a:extLst>
          </p:cNvPr>
          <p:cNvPicPr>
            <a:picLocks noChangeAspect="1"/>
          </p:cNvPicPr>
          <p:nvPr/>
        </p:nvPicPr>
        <p:blipFill>
          <a:blip r:embed="rId4"/>
          <a:srcRect t="28632" b="27137"/>
          <a:stretch>
            <a:fillRect/>
          </a:stretch>
        </p:blipFill>
        <p:spPr>
          <a:xfrm>
            <a:off x="7596336" y="4659982"/>
            <a:ext cx="1305560" cy="320675"/>
          </a:xfrm>
          <a:prstGeom prst="rect">
            <a:avLst/>
          </a:prstGeom>
        </p:spPr>
      </p:pic>
      <p:sp>
        <p:nvSpPr>
          <p:cNvPr id="9" name="文本框 8">
            <a:extLst>
              <a:ext uri="{FF2B5EF4-FFF2-40B4-BE49-F238E27FC236}">
                <a16:creationId xmlns:a16="http://schemas.microsoft.com/office/drawing/2014/main" id="{9C703FF6-CFE9-0731-A7C6-7F503976856F}"/>
              </a:ext>
            </a:extLst>
          </p:cNvPr>
          <p:cNvSpPr txBox="1"/>
          <p:nvPr/>
        </p:nvSpPr>
        <p:spPr>
          <a:xfrm>
            <a:off x="7434411" y="4636487"/>
            <a:ext cx="233680" cy="368300"/>
          </a:xfrm>
          <a:prstGeom prst="rect">
            <a:avLst/>
          </a:prstGeom>
          <a:noFill/>
        </p:spPr>
        <p:txBody>
          <a:bodyPr wrap="none" rtlCol="0">
            <a:spAutoFit/>
          </a:bodyPr>
          <a:lstStyle/>
          <a:p>
            <a:r>
              <a:rPr lang="en-US" altLang="zh-CN"/>
              <a:t>|</a:t>
            </a:r>
          </a:p>
        </p:txBody>
      </p:sp>
      <p:pic>
        <p:nvPicPr>
          <p:cNvPr id="12" name="图片 11">
            <a:extLst>
              <a:ext uri="{FF2B5EF4-FFF2-40B4-BE49-F238E27FC236}">
                <a16:creationId xmlns:a16="http://schemas.microsoft.com/office/drawing/2014/main" id="{2593C7E3-C5D4-FEFA-7717-B48C6E7215D2}"/>
              </a:ext>
            </a:extLst>
          </p:cNvPr>
          <p:cNvPicPr>
            <a:picLocks noChangeAspect="1"/>
          </p:cNvPicPr>
          <p:nvPr/>
        </p:nvPicPr>
        <p:blipFill>
          <a:blip r:embed="rId5"/>
          <a:stretch>
            <a:fillRect/>
          </a:stretch>
        </p:blipFill>
        <p:spPr>
          <a:xfrm>
            <a:off x="6253128" y="4680975"/>
            <a:ext cx="1246212" cy="278689"/>
          </a:xfrm>
          <a:prstGeom prst="rect">
            <a:avLst/>
          </a:prstGeom>
        </p:spPr>
      </p:pic>
    </p:spTree>
    <p:extLst>
      <p:ext uri="{BB962C8B-B14F-4D97-AF65-F5344CB8AC3E}">
        <p14:creationId xmlns:p14="http://schemas.microsoft.com/office/powerpoint/2010/main" val="508334677"/>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theme/theme1.xml><?xml version="1.0" encoding="utf-8"?>
<a:theme xmlns:a="http://schemas.openxmlformats.org/drawingml/2006/main" name="Office 主题​​">
  <a:themeElements>
    <a:clrScheme name="自定义 18">
      <a:dk1>
        <a:sysClr val="windowText" lastClr="000000"/>
      </a:dk1>
      <a:lt1>
        <a:sysClr val="window" lastClr="FFFFFF"/>
      </a:lt1>
      <a:dk2>
        <a:srgbClr val="5A6378"/>
      </a:dk2>
      <a:lt2>
        <a:srgbClr val="7F7F7F"/>
      </a:lt2>
      <a:accent1>
        <a:srgbClr val="0070C0"/>
      </a:accent1>
      <a:accent2>
        <a:srgbClr val="00B0F0"/>
      </a:accent2>
      <a:accent3>
        <a:srgbClr val="0070C0"/>
      </a:accent3>
      <a:accent4>
        <a:srgbClr val="00B0F0"/>
      </a:accent4>
      <a:accent5>
        <a:srgbClr val="0070C0"/>
      </a:accent5>
      <a:accent6>
        <a:srgbClr val="00B0F0"/>
      </a:accent6>
      <a:hlink>
        <a:srgbClr val="168BBA"/>
      </a:hlink>
      <a:folHlink>
        <a:srgbClr val="6800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360</TotalTime>
  <Words>764</Words>
  <Application>Microsoft Macintosh PowerPoint</Application>
  <PresentationFormat>全屏显示(16:9)</PresentationFormat>
  <Paragraphs>101</Paragraphs>
  <Slides>19</Slides>
  <Notes>19</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19</vt:i4>
      </vt:variant>
    </vt:vector>
  </HeadingPairs>
  <TitlesOfParts>
    <vt:vector size="25" baseType="lpstr">
      <vt:lpstr>Microsoft YaHei</vt:lpstr>
      <vt:lpstr>Microsoft YaHei</vt:lpstr>
      <vt:lpstr>system-ui</vt:lpstr>
      <vt:lpstr>Arial</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026</dc:title>
  <dc:creator>USER</dc:creator>
  <cp:lastModifiedBy>正 傅</cp:lastModifiedBy>
  <cp:revision>378</cp:revision>
  <dcterms:created xsi:type="dcterms:W3CDTF">2022-07-05T08:45:15Z</dcterms:created>
  <dcterms:modified xsi:type="dcterms:W3CDTF">2022-12-30T09:07:49Z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2052-3.5.1.5630</vt:lpwstr>
  </property>
</Properties>
</file>

<file path=docProps/thumbnail.jpeg>
</file>